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PT Sans Narrow"/>
      <p:regular r:id="rId31"/>
      <p:bold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TSansNarrow-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OpenSans-regular.fntdata"/><Relationship Id="rId10" Type="http://schemas.openxmlformats.org/officeDocument/2006/relationships/slide" Target="slides/slide4.xml"/><Relationship Id="rId32" Type="http://schemas.openxmlformats.org/officeDocument/2006/relationships/font" Target="fonts/PTSansNarrow-bold.fntdata"/><Relationship Id="rId13" Type="http://schemas.openxmlformats.org/officeDocument/2006/relationships/slide" Target="slides/slide7.xml"/><Relationship Id="rId35" Type="http://schemas.openxmlformats.org/officeDocument/2006/relationships/font" Target="fonts/OpenSans-italic.fntdata"/><Relationship Id="rId12" Type="http://schemas.openxmlformats.org/officeDocument/2006/relationships/slide" Target="slides/slide6.xml"/><Relationship Id="rId34" Type="http://schemas.openxmlformats.org/officeDocument/2006/relationships/font" Target="fonts/OpenSans-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jp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2a20aea8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2a20aea8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2db0723580_0_2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2db0723580_0_2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db0723580_0_2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2db0723580_0_2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c8fc9f15f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1c8fc9f15f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2de4b3dead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2de4b3dead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db0723580_0_2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2db0723580_0_2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de4b3dead_0_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2de4b3dead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ddf0b87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ddf0b87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2ddf0b87e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ddf0b87e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2ad03b8d7f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2ad03b8d7f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ad03b8d7f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ad03b8d7f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2ad03b8d7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2ad03b8d7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2de4b3dea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2de4b3dea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2ad03b8d7f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2ad03b8d7f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2ad03b8d7f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2ad03b8d7f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db07235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db07235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1000"/>
              </a:spcAft>
              <a:buClr>
                <a:srgbClr val="695D46"/>
              </a:buClr>
              <a:buSzPts val="1400"/>
              <a:buFont typeface="Open Sans"/>
              <a:buChar char="❖"/>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de4b3dea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de4b3dea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1000"/>
              </a:spcAft>
              <a:buClr>
                <a:srgbClr val="695D46"/>
              </a:buClr>
              <a:buSzPts val="1400"/>
              <a:buFont typeface="Open Sans"/>
              <a:buChar char="❖"/>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ad6f24c8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ad6f24c8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2ad6f24c8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2ad6f24c8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db0723580_0_2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2db0723580_0_2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cxnSp>
        <p:nvCxnSpPr>
          <p:cNvPr id="55" name="Google Shape;55;p14"/>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56" name="Google Shape;56;p14"/>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57" name="Google Shape;57;p14"/>
          <p:cNvGrpSpPr/>
          <p:nvPr/>
        </p:nvGrpSpPr>
        <p:grpSpPr>
          <a:xfrm>
            <a:off x="1004144" y="1022025"/>
            <a:ext cx="7136668" cy="152400"/>
            <a:chOff x="1346429" y="1011300"/>
            <a:chExt cx="6452100" cy="152400"/>
          </a:xfrm>
        </p:grpSpPr>
        <p:cxnSp>
          <p:nvCxnSpPr>
            <p:cNvPr id="58" name="Google Shape;58;p1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59" name="Google Shape;59;p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60" name="Google Shape;60;p14"/>
          <p:cNvGrpSpPr/>
          <p:nvPr/>
        </p:nvGrpSpPr>
        <p:grpSpPr>
          <a:xfrm>
            <a:off x="1004151" y="3969100"/>
            <a:ext cx="7136668" cy="152400"/>
            <a:chOff x="1346435" y="3969088"/>
            <a:chExt cx="6452100" cy="152400"/>
          </a:xfrm>
        </p:grpSpPr>
        <p:cxnSp>
          <p:nvCxnSpPr>
            <p:cNvPr id="61" name="Google Shape;61;p1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62" name="Google Shape;62;p1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63" name="Google Shape;63;p14"/>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64" name="Google Shape;64;p14"/>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 name="Shape 66"/>
        <p:cNvGrpSpPr/>
        <p:nvPr/>
      </p:nvGrpSpPr>
      <p:grpSpPr>
        <a:xfrm>
          <a:off x="0" y="0"/>
          <a:ext cx="0" cy="0"/>
          <a:chOff x="0" y="0"/>
          <a:chExt cx="0" cy="0"/>
        </a:xfrm>
      </p:grpSpPr>
      <p:sp>
        <p:nvSpPr>
          <p:cNvPr id="67" name="Google Shape;67;p15"/>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 name="Shape 70"/>
        <p:cNvGrpSpPr/>
        <p:nvPr/>
      </p:nvGrpSpPr>
      <p:grpSpPr>
        <a:xfrm>
          <a:off x="0" y="0"/>
          <a:ext cx="0" cy="0"/>
          <a:chOff x="0" y="0"/>
          <a:chExt cx="0" cy="0"/>
        </a:xfrm>
      </p:grpSpPr>
      <p:sp>
        <p:nvSpPr>
          <p:cNvPr id="71" name="Google Shape;71;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3" name="Google Shape;73;p1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4" name="Google Shape;7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17"/>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7" name="Google Shape;77;p17"/>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8" name="Google Shape;78;p17"/>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9" name="Google Shape;7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sp>
        <p:nvSpPr>
          <p:cNvPr id="81" name="Google Shape;81;p18"/>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82" name="Google Shape;8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3" name="Shape 83"/>
        <p:cNvGrpSpPr/>
        <p:nvPr/>
      </p:nvGrpSpPr>
      <p:grpSpPr>
        <a:xfrm>
          <a:off x="0" y="0"/>
          <a:ext cx="0" cy="0"/>
          <a:chOff x="0" y="0"/>
          <a:chExt cx="0" cy="0"/>
        </a:xfrm>
      </p:grpSpPr>
      <p:sp>
        <p:nvSpPr>
          <p:cNvPr id="84" name="Google Shape;8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6" name="Google Shape;8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87" name="Shape 87"/>
        <p:cNvGrpSpPr/>
        <p:nvPr/>
      </p:nvGrpSpPr>
      <p:grpSpPr>
        <a:xfrm>
          <a:off x="0" y="0"/>
          <a:ext cx="0" cy="0"/>
          <a:chOff x="0" y="0"/>
          <a:chExt cx="0" cy="0"/>
        </a:xfrm>
      </p:grpSpPr>
      <p:sp>
        <p:nvSpPr>
          <p:cNvPr id="88" name="Google Shape;88;p20"/>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89" name="Google Shape;8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21"/>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93" name="Google Shape;93;p21"/>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4" name="Google Shape;94;p21"/>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5" name="Google Shape;95;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96" name="Google Shape;9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 name="Shape 97"/>
        <p:cNvGrpSpPr/>
        <p:nvPr/>
      </p:nvGrpSpPr>
      <p:grpSpPr>
        <a:xfrm>
          <a:off x="0" y="0"/>
          <a:ext cx="0" cy="0"/>
          <a:chOff x="0" y="0"/>
          <a:chExt cx="0" cy="0"/>
        </a:xfrm>
      </p:grpSpPr>
      <p:sp>
        <p:nvSpPr>
          <p:cNvPr id="98" name="Google Shape;98;p22"/>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99" name="Google Shape;9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0" name="Shape 100"/>
        <p:cNvGrpSpPr/>
        <p:nvPr/>
      </p:nvGrpSpPr>
      <p:grpSpPr>
        <a:xfrm>
          <a:off x="0" y="0"/>
          <a:ext cx="0" cy="0"/>
          <a:chOff x="0" y="0"/>
          <a:chExt cx="0" cy="0"/>
        </a:xfrm>
      </p:grpSpPr>
      <p:sp>
        <p:nvSpPr>
          <p:cNvPr id="101" name="Google Shape;101;p23"/>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3"/>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103" name="Google Shape;103;p23"/>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04" name="Google Shape;10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5" name="Shape 105"/>
        <p:cNvGrpSpPr/>
        <p:nvPr/>
      </p:nvGrpSpPr>
      <p:grpSpPr>
        <a:xfrm>
          <a:off x="0" y="0"/>
          <a:ext cx="0" cy="0"/>
          <a:chOff x="0" y="0"/>
          <a:chExt cx="0" cy="0"/>
        </a:xfrm>
      </p:grpSpPr>
      <p:sp>
        <p:nvSpPr>
          <p:cNvPr id="106" name="Google Shape;106;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52" name="Google Shape;52;p1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6.jpg"/><Relationship Id="rId5" Type="http://schemas.openxmlformats.org/officeDocument/2006/relationships/image" Target="../media/image21.jpg"/><Relationship Id="rId6" Type="http://schemas.openxmlformats.org/officeDocument/2006/relationships/image" Target="../media/image31.jpg"/><Relationship Id="rId7"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26.png"/><Relationship Id="rId5" Type="http://schemas.openxmlformats.org/officeDocument/2006/relationships/image" Target="../media/image3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25.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25"/>
          <p:cNvSpPr txBox="1"/>
          <p:nvPr>
            <p:ph type="ctrTitle"/>
          </p:nvPr>
        </p:nvSpPr>
        <p:spPr>
          <a:xfrm>
            <a:off x="311700" y="744575"/>
            <a:ext cx="8520600" cy="1230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chemeClr val="lt1"/>
                </a:solidFill>
              </a:rPr>
              <a:t>FINEder</a:t>
            </a:r>
            <a:endParaRPr>
              <a:solidFill>
                <a:schemeClr val="lt1"/>
              </a:solidFill>
            </a:endParaRPr>
          </a:p>
        </p:txBody>
      </p:sp>
      <p:sp>
        <p:nvSpPr>
          <p:cNvPr id="112" name="Google Shape;112;p25"/>
          <p:cNvSpPr txBox="1"/>
          <p:nvPr>
            <p:ph idx="1" type="subTitle"/>
          </p:nvPr>
        </p:nvSpPr>
        <p:spPr>
          <a:xfrm>
            <a:off x="311700" y="3859450"/>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solidFill>
                  <a:schemeClr val="lt1"/>
                </a:solidFill>
              </a:rPr>
              <a:t>CIS 9660 - Group 5 </a:t>
            </a:r>
            <a:endParaRPr>
              <a:solidFill>
                <a:schemeClr val="lt1"/>
              </a:solidFill>
            </a:endParaRPr>
          </a:p>
          <a:p>
            <a:pPr indent="0" lvl="0" marL="0" rtl="0" algn="ctr">
              <a:spcBef>
                <a:spcPts val="0"/>
              </a:spcBef>
              <a:spcAft>
                <a:spcPts val="0"/>
              </a:spcAft>
              <a:buNone/>
            </a:pPr>
            <a:r>
              <a:rPr lang="en">
                <a:solidFill>
                  <a:schemeClr val="lt1"/>
                </a:solidFill>
              </a:rPr>
              <a:t>(Milestone 4)</a:t>
            </a:r>
            <a:endParaRPr>
              <a:solidFill>
                <a:schemeClr val="lt1"/>
              </a:solidFill>
            </a:endParaRPr>
          </a:p>
        </p:txBody>
      </p:sp>
      <p:sp>
        <p:nvSpPr>
          <p:cNvPr id="113" name="Google Shape;113;p25"/>
          <p:cNvSpPr txBox="1"/>
          <p:nvPr/>
        </p:nvSpPr>
        <p:spPr>
          <a:xfrm>
            <a:off x="311700" y="1901475"/>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114" name="Google Shape;114;p25"/>
          <p:cNvPicPr preferRelativeResize="0"/>
          <p:nvPr/>
        </p:nvPicPr>
        <p:blipFill>
          <a:blip r:embed="rId4">
            <a:alphaModFix/>
          </a:blip>
          <a:stretch>
            <a:fillRect/>
          </a:stretch>
        </p:blipFill>
        <p:spPr>
          <a:xfrm>
            <a:off x="0" y="0"/>
            <a:ext cx="9144000" cy="5143500"/>
          </a:xfrm>
          <a:prstGeom prst="rect">
            <a:avLst/>
          </a:prstGeom>
          <a:noFill/>
          <a:ln>
            <a:noFill/>
          </a:ln>
        </p:spPr>
      </p:pic>
      <p:sp>
        <p:nvSpPr>
          <p:cNvPr id="115" name="Google Shape;115;p25"/>
          <p:cNvSpPr txBox="1"/>
          <p:nvPr/>
        </p:nvSpPr>
        <p:spPr>
          <a:xfrm>
            <a:off x="152400" y="1524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4"/>
          <p:cNvSpPr txBox="1"/>
          <p:nvPr>
            <p:ph type="title"/>
          </p:nvPr>
        </p:nvSpPr>
        <p:spPr>
          <a:xfrm>
            <a:off x="311700" y="64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 Insights</a:t>
            </a:r>
            <a:endParaRPr/>
          </a:p>
        </p:txBody>
      </p:sp>
      <p:pic>
        <p:nvPicPr>
          <p:cNvPr id="198" name="Google Shape;198;p34"/>
          <p:cNvPicPr preferRelativeResize="0"/>
          <p:nvPr/>
        </p:nvPicPr>
        <p:blipFill rotWithShape="1">
          <a:blip r:embed="rId3">
            <a:alphaModFix/>
          </a:blip>
          <a:srcRect b="6716" l="2632" r="7212" t="7945"/>
          <a:stretch/>
        </p:blipFill>
        <p:spPr>
          <a:xfrm>
            <a:off x="369775" y="825625"/>
            <a:ext cx="4202225" cy="3978250"/>
          </a:xfrm>
          <a:prstGeom prst="rect">
            <a:avLst/>
          </a:prstGeom>
          <a:noFill/>
          <a:ln>
            <a:noFill/>
          </a:ln>
        </p:spPr>
      </p:pic>
      <p:pic>
        <p:nvPicPr>
          <p:cNvPr descr="Amazon Prime | Ford Transit van in Chula Vista, California. | So Cal Metro  | Flickr" id="199" name="Google Shape;199;p34"/>
          <p:cNvPicPr preferRelativeResize="0"/>
          <p:nvPr/>
        </p:nvPicPr>
        <p:blipFill>
          <a:blip r:embed="rId4">
            <a:alphaModFix/>
          </a:blip>
          <a:stretch>
            <a:fillRect/>
          </a:stretch>
        </p:blipFill>
        <p:spPr>
          <a:xfrm>
            <a:off x="7073387" y="207300"/>
            <a:ext cx="1758913" cy="1172601"/>
          </a:xfrm>
          <a:prstGeom prst="rect">
            <a:avLst/>
          </a:prstGeom>
          <a:noFill/>
          <a:ln>
            <a:noFill/>
          </a:ln>
        </p:spPr>
      </p:pic>
      <p:pic>
        <p:nvPicPr>
          <p:cNvPr descr="United Parcel Service (UPS) Ford F650 delivery truck in Do… | Flickr" id="200" name="Google Shape;200;p34"/>
          <p:cNvPicPr preferRelativeResize="0"/>
          <p:nvPr/>
        </p:nvPicPr>
        <p:blipFill>
          <a:blip r:embed="rId5">
            <a:alphaModFix/>
          </a:blip>
          <a:stretch>
            <a:fillRect/>
          </a:stretch>
        </p:blipFill>
        <p:spPr>
          <a:xfrm>
            <a:off x="5221662" y="1499349"/>
            <a:ext cx="3488676" cy="1815700"/>
          </a:xfrm>
          <a:prstGeom prst="rect">
            <a:avLst/>
          </a:prstGeom>
          <a:noFill/>
          <a:ln>
            <a:noFill/>
          </a:ln>
        </p:spPr>
      </p:pic>
      <p:pic>
        <p:nvPicPr>
          <p:cNvPr descr="File:1990 Ford Econoline Box Van FedEx.jpg - Wikimedia Commons" id="201" name="Google Shape;201;p34"/>
          <p:cNvPicPr preferRelativeResize="0"/>
          <p:nvPr/>
        </p:nvPicPr>
        <p:blipFill>
          <a:blip r:embed="rId6">
            <a:alphaModFix/>
          </a:blip>
          <a:stretch>
            <a:fillRect/>
          </a:stretch>
        </p:blipFill>
        <p:spPr>
          <a:xfrm>
            <a:off x="5046700" y="138324"/>
            <a:ext cx="1655449" cy="1241583"/>
          </a:xfrm>
          <a:prstGeom prst="rect">
            <a:avLst/>
          </a:prstGeom>
          <a:noFill/>
          <a:ln>
            <a:noFill/>
          </a:ln>
        </p:spPr>
      </p:pic>
      <p:pic>
        <p:nvPicPr>
          <p:cNvPr descr="FiveM Ready] 2020 USPS Ford Transit - Vehicle Models - LCPDFR.com" id="202" name="Google Shape;202;p34"/>
          <p:cNvPicPr preferRelativeResize="0"/>
          <p:nvPr/>
        </p:nvPicPr>
        <p:blipFill>
          <a:blip r:embed="rId7">
            <a:alphaModFix/>
          </a:blip>
          <a:stretch>
            <a:fillRect/>
          </a:stretch>
        </p:blipFill>
        <p:spPr>
          <a:xfrm>
            <a:off x="5740888" y="3503475"/>
            <a:ext cx="2450249" cy="1485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5"/>
          <p:cNvSpPr txBox="1"/>
          <p:nvPr>
            <p:ph type="title"/>
          </p:nvPr>
        </p:nvSpPr>
        <p:spPr>
          <a:xfrm>
            <a:off x="311700" y="9947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Stats on </a:t>
            </a:r>
            <a:r>
              <a:rPr lang="en"/>
              <a:t>Delivery</a:t>
            </a:r>
            <a:r>
              <a:rPr lang="en"/>
              <a:t> Tickets </a:t>
            </a:r>
            <a:endParaRPr/>
          </a:p>
        </p:txBody>
      </p:sp>
      <p:sp>
        <p:nvSpPr>
          <p:cNvPr id="208" name="Google Shape;208;p35"/>
          <p:cNvSpPr txBox="1"/>
          <p:nvPr>
            <p:ph idx="1" type="body"/>
          </p:nvPr>
        </p:nvSpPr>
        <p:spPr>
          <a:xfrm>
            <a:off x="311700" y="866200"/>
            <a:ext cx="4041900" cy="3702900"/>
          </a:xfrm>
          <a:prstGeom prst="rect">
            <a:avLst/>
          </a:prstGeom>
        </p:spPr>
        <p:txBody>
          <a:bodyPr anchorCtr="0" anchor="t" bIns="91425" lIns="91425" spcFirstLastPara="1" rIns="91425" wrap="square" tIns="91425">
            <a:normAutofit fontScale="77500" lnSpcReduction="10000"/>
          </a:bodyPr>
          <a:lstStyle/>
          <a:p>
            <a:pPr indent="-307340" lvl="0" marL="457200" rtl="0" algn="l">
              <a:spcBef>
                <a:spcPts val="0"/>
              </a:spcBef>
              <a:spcAft>
                <a:spcPts val="0"/>
              </a:spcAft>
              <a:buClr>
                <a:srgbClr val="000000"/>
              </a:buClr>
              <a:buSzPct val="100000"/>
              <a:buChar char="❖"/>
            </a:pPr>
            <a:r>
              <a:rPr lang="en" sz="1600">
                <a:solidFill>
                  <a:srgbClr val="000000"/>
                </a:solidFill>
              </a:rPr>
              <a:t>Commercial parking fines incurred in New York City in 2019 totaled about $123 million </a:t>
            </a:r>
            <a:r>
              <a:rPr lang="en" sz="1600">
                <a:solidFill>
                  <a:srgbClr val="000000"/>
                </a:solidFill>
              </a:rPr>
              <a:t>(</a:t>
            </a:r>
            <a:r>
              <a:rPr lang="en" sz="1600">
                <a:solidFill>
                  <a:srgbClr val="000000"/>
                </a:solidFill>
              </a:rPr>
              <a:t>New York City Department of Finance)</a:t>
            </a:r>
            <a:r>
              <a:rPr lang="en" sz="1600">
                <a:solidFill>
                  <a:srgbClr val="000000"/>
                </a:solidFill>
              </a:rPr>
              <a:t>.</a:t>
            </a:r>
            <a:endParaRPr sz="1600">
              <a:solidFill>
                <a:srgbClr val="000000"/>
              </a:solidFill>
            </a:endParaRPr>
          </a:p>
          <a:p>
            <a:pPr indent="-307340" lvl="0" marL="457200" rtl="0" algn="l">
              <a:spcBef>
                <a:spcPts val="1000"/>
              </a:spcBef>
              <a:spcAft>
                <a:spcPts val="0"/>
              </a:spcAft>
              <a:buClr>
                <a:srgbClr val="000000"/>
              </a:buClr>
              <a:buSzPct val="100000"/>
              <a:buChar char="❖"/>
            </a:pPr>
            <a:r>
              <a:rPr lang="en" sz="1600">
                <a:solidFill>
                  <a:srgbClr val="000000"/>
                </a:solidFill>
              </a:rPr>
              <a:t>In 2019, FedEx paid $9.8 million in fines for 146,019 violations and UPS paid around $23 million for 348,890 violations</a:t>
            </a:r>
            <a:r>
              <a:rPr lang="en" sz="1600">
                <a:solidFill>
                  <a:srgbClr val="000000"/>
                </a:solidFill>
              </a:rPr>
              <a:t>, combined about one quarter of the city’s commercial parking fines.</a:t>
            </a:r>
            <a:endParaRPr sz="1600">
              <a:solidFill>
                <a:srgbClr val="000000"/>
              </a:solidFill>
            </a:endParaRPr>
          </a:p>
          <a:p>
            <a:pPr indent="-307340" lvl="0" marL="457200" rtl="0" algn="l">
              <a:spcBef>
                <a:spcPts val="1000"/>
              </a:spcBef>
              <a:spcAft>
                <a:spcPts val="0"/>
              </a:spcAft>
              <a:buClr>
                <a:srgbClr val="000000"/>
              </a:buClr>
              <a:buSzPct val="100000"/>
              <a:buChar char="❖"/>
            </a:pPr>
            <a:r>
              <a:rPr lang="en" sz="1600">
                <a:solidFill>
                  <a:srgbClr val="000000"/>
                </a:solidFill>
              </a:rPr>
              <a:t>The market size of the global online food delivery sector was estimated at 130.2 billion U.S. dollars in 2022. This figure was expected to grow to 223.7 billion U.S. dollars by 2027</a:t>
            </a:r>
            <a:endParaRPr sz="1600">
              <a:solidFill>
                <a:srgbClr val="000000"/>
              </a:solidFill>
            </a:endParaRPr>
          </a:p>
          <a:p>
            <a:pPr indent="-307340" lvl="0" marL="457200" rtl="0" algn="l">
              <a:spcBef>
                <a:spcPts val="1000"/>
              </a:spcBef>
              <a:spcAft>
                <a:spcPts val="0"/>
              </a:spcAft>
              <a:buClr>
                <a:srgbClr val="000000"/>
              </a:buClr>
              <a:buSzPct val="100000"/>
              <a:buChar char="❖"/>
            </a:pPr>
            <a:r>
              <a:rPr lang="en" sz="1600">
                <a:solidFill>
                  <a:srgbClr val="000000"/>
                </a:solidFill>
              </a:rPr>
              <a:t>Commercial Vehicles also </a:t>
            </a:r>
            <a:r>
              <a:rPr lang="en" sz="1600">
                <a:solidFill>
                  <a:srgbClr val="000000"/>
                </a:solidFill>
              </a:rPr>
              <a:t>include</a:t>
            </a:r>
            <a:r>
              <a:rPr lang="en" sz="1600">
                <a:solidFill>
                  <a:srgbClr val="000000"/>
                </a:solidFill>
              </a:rPr>
              <a:t> company servicing vehicles, e.g., Verizon, Poland Spring</a:t>
            </a:r>
            <a:endParaRPr sz="1600">
              <a:solidFill>
                <a:srgbClr val="000000"/>
              </a:solidFill>
            </a:endParaRPr>
          </a:p>
          <a:p>
            <a:pPr indent="0" lvl="0" marL="0" rtl="0" algn="l">
              <a:spcBef>
                <a:spcPts val="1000"/>
              </a:spcBef>
              <a:spcAft>
                <a:spcPts val="1000"/>
              </a:spcAft>
              <a:buNone/>
            </a:pPr>
            <a:r>
              <a:t/>
            </a:r>
            <a:endParaRPr>
              <a:solidFill>
                <a:srgbClr val="000000"/>
              </a:solidFill>
            </a:endParaRPr>
          </a:p>
        </p:txBody>
      </p:sp>
      <p:sp>
        <p:nvSpPr>
          <p:cNvPr id="209" name="Google Shape;209;p35"/>
          <p:cNvSpPr txBox="1"/>
          <p:nvPr/>
        </p:nvSpPr>
        <p:spPr>
          <a:xfrm>
            <a:off x="479050" y="4686900"/>
            <a:ext cx="5500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CCCCCC"/>
                </a:solidFill>
              </a:rPr>
              <a:t>https://www.freightwaves.com/news/ups-hit-with-22m-in-nyc-parking-fines</a:t>
            </a:r>
            <a:endParaRPr sz="800">
              <a:solidFill>
                <a:srgbClr val="CCCCCC"/>
              </a:solidFill>
            </a:endParaRPr>
          </a:p>
        </p:txBody>
      </p:sp>
      <p:pic>
        <p:nvPicPr>
          <p:cNvPr id="210" name="Google Shape;210;p35"/>
          <p:cNvPicPr preferRelativeResize="0"/>
          <p:nvPr/>
        </p:nvPicPr>
        <p:blipFill rotWithShape="1">
          <a:blip r:embed="rId3">
            <a:alphaModFix/>
          </a:blip>
          <a:srcRect b="11182" l="0" r="0" t="0"/>
          <a:stretch/>
        </p:blipFill>
        <p:spPr>
          <a:xfrm>
            <a:off x="4395650" y="1871725"/>
            <a:ext cx="4587950" cy="2994975"/>
          </a:xfrm>
          <a:prstGeom prst="rect">
            <a:avLst/>
          </a:prstGeom>
          <a:noFill/>
          <a:ln>
            <a:noFill/>
          </a:ln>
        </p:spPr>
      </p:pic>
      <p:sp>
        <p:nvSpPr>
          <p:cNvPr id="211" name="Google Shape;211;p35"/>
          <p:cNvSpPr txBox="1"/>
          <p:nvPr/>
        </p:nvSpPr>
        <p:spPr>
          <a:xfrm>
            <a:off x="5170600" y="1551525"/>
            <a:ext cx="3813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0F2741"/>
                </a:solidFill>
                <a:highlight>
                  <a:schemeClr val="lt1"/>
                </a:highlight>
                <a:latin typeface="Open Sans"/>
                <a:ea typeface="Open Sans"/>
                <a:cs typeface="Open Sans"/>
                <a:sym typeface="Open Sans"/>
              </a:rPr>
              <a:t>Estimated online food delivery market size worldwide from 2022 to 2027</a:t>
            </a:r>
            <a:endParaRPr sz="1200"/>
          </a:p>
        </p:txBody>
      </p:sp>
      <p:pic>
        <p:nvPicPr>
          <p:cNvPr id="212" name="Google Shape;212;p35"/>
          <p:cNvPicPr preferRelativeResize="0"/>
          <p:nvPr/>
        </p:nvPicPr>
        <p:blipFill>
          <a:blip r:embed="rId4">
            <a:alphaModFix/>
          </a:blip>
          <a:stretch>
            <a:fillRect/>
          </a:stretch>
        </p:blipFill>
        <p:spPr>
          <a:xfrm>
            <a:off x="6801000" y="58825"/>
            <a:ext cx="2182598" cy="1454499"/>
          </a:xfrm>
          <a:prstGeom prst="rect">
            <a:avLst/>
          </a:prstGeom>
          <a:noFill/>
          <a:ln>
            <a:noFill/>
          </a:ln>
        </p:spPr>
      </p:pic>
      <p:pic>
        <p:nvPicPr>
          <p:cNvPr id="213" name="Google Shape;213;p35"/>
          <p:cNvPicPr preferRelativeResize="0"/>
          <p:nvPr/>
        </p:nvPicPr>
        <p:blipFill>
          <a:blip r:embed="rId5">
            <a:alphaModFix/>
          </a:blip>
          <a:stretch>
            <a:fillRect/>
          </a:stretch>
        </p:blipFill>
        <p:spPr>
          <a:xfrm>
            <a:off x="4518937" y="58824"/>
            <a:ext cx="1939313" cy="1454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1 - Random Forest Classifiers</a:t>
            </a:r>
            <a:endParaRPr/>
          </a:p>
        </p:txBody>
      </p:sp>
      <p:pic>
        <p:nvPicPr>
          <p:cNvPr id="219" name="Google Shape;219;p36"/>
          <p:cNvPicPr preferRelativeResize="0"/>
          <p:nvPr/>
        </p:nvPicPr>
        <p:blipFill>
          <a:blip r:embed="rId3">
            <a:alphaModFix/>
          </a:blip>
          <a:stretch>
            <a:fillRect/>
          </a:stretch>
        </p:blipFill>
        <p:spPr>
          <a:xfrm>
            <a:off x="213650" y="1305600"/>
            <a:ext cx="4638675" cy="828675"/>
          </a:xfrm>
          <a:prstGeom prst="rect">
            <a:avLst/>
          </a:prstGeom>
          <a:noFill/>
          <a:ln>
            <a:noFill/>
          </a:ln>
        </p:spPr>
      </p:pic>
      <p:pic>
        <p:nvPicPr>
          <p:cNvPr id="220" name="Google Shape;220;p36"/>
          <p:cNvPicPr preferRelativeResize="0"/>
          <p:nvPr/>
        </p:nvPicPr>
        <p:blipFill>
          <a:blip r:embed="rId4">
            <a:alphaModFix/>
          </a:blip>
          <a:stretch>
            <a:fillRect/>
          </a:stretch>
        </p:blipFill>
        <p:spPr>
          <a:xfrm>
            <a:off x="152400" y="2286675"/>
            <a:ext cx="4739375" cy="1981479"/>
          </a:xfrm>
          <a:prstGeom prst="rect">
            <a:avLst/>
          </a:prstGeom>
          <a:noFill/>
          <a:ln>
            <a:noFill/>
          </a:ln>
        </p:spPr>
      </p:pic>
      <p:pic>
        <p:nvPicPr>
          <p:cNvPr id="221" name="Google Shape;221;p36"/>
          <p:cNvPicPr preferRelativeResize="0"/>
          <p:nvPr/>
        </p:nvPicPr>
        <p:blipFill>
          <a:blip r:embed="rId5">
            <a:alphaModFix/>
          </a:blip>
          <a:stretch>
            <a:fillRect/>
          </a:stretch>
        </p:blipFill>
        <p:spPr>
          <a:xfrm>
            <a:off x="5077522" y="1657350"/>
            <a:ext cx="3984825" cy="1971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2 - K- Nearest Neighbors</a:t>
            </a:r>
            <a:endParaRPr/>
          </a:p>
        </p:txBody>
      </p:sp>
      <p:pic>
        <p:nvPicPr>
          <p:cNvPr id="227" name="Google Shape;227;p37"/>
          <p:cNvPicPr preferRelativeResize="0"/>
          <p:nvPr/>
        </p:nvPicPr>
        <p:blipFill>
          <a:blip r:embed="rId3">
            <a:alphaModFix/>
          </a:blip>
          <a:stretch>
            <a:fillRect/>
          </a:stretch>
        </p:blipFill>
        <p:spPr>
          <a:xfrm>
            <a:off x="152400" y="1304825"/>
            <a:ext cx="4818975" cy="2733675"/>
          </a:xfrm>
          <a:prstGeom prst="rect">
            <a:avLst/>
          </a:prstGeom>
          <a:noFill/>
          <a:ln>
            <a:noFill/>
          </a:ln>
        </p:spPr>
      </p:pic>
      <p:pic>
        <p:nvPicPr>
          <p:cNvPr id="228" name="Google Shape;228;p37"/>
          <p:cNvPicPr preferRelativeResize="0"/>
          <p:nvPr/>
        </p:nvPicPr>
        <p:blipFill>
          <a:blip r:embed="rId4">
            <a:alphaModFix/>
          </a:blip>
          <a:stretch>
            <a:fillRect/>
          </a:stretch>
        </p:blipFill>
        <p:spPr>
          <a:xfrm>
            <a:off x="5085675" y="1470250"/>
            <a:ext cx="4007300" cy="2366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3 - Decision Tree</a:t>
            </a:r>
            <a:endParaRPr/>
          </a:p>
        </p:txBody>
      </p:sp>
      <p:sp>
        <p:nvSpPr>
          <p:cNvPr id="234" name="Google Shape;234;p38"/>
          <p:cNvSpPr txBox="1"/>
          <p:nvPr>
            <p:ph idx="1" type="body"/>
          </p:nvPr>
        </p:nvSpPr>
        <p:spPr>
          <a:xfrm>
            <a:off x="311700" y="1266325"/>
            <a:ext cx="39030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Manhattan, Delivery Vehicle, </a:t>
            </a:r>
            <a:r>
              <a:rPr lang="en">
                <a:solidFill>
                  <a:srgbClr val="000000"/>
                </a:solidFill>
              </a:rPr>
              <a:t>Commercial</a:t>
            </a:r>
            <a:r>
              <a:rPr lang="en">
                <a:solidFill>
                  <a:srgbClr val="000000"/>
                </a:solidFill>
              </a:rPr>
              <a:t> Plate, Only</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Prediction: Fine Amount categories </a:t>
            </a:r>
            <a:endParaRPr>
              <a:solidFill>
                <a:srgbClr val="000000"/>
              </a:solidFill>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457200" lvl="0" marL="0" rtl="0" algn="l">
              <a:spcBef>
                <a:spcPts val="1200"/>
              </a:spcBef>
              <a:spcAft>
                <a:spcPts val="1200"/>
              </a:spcAft>
              <a:buNone/>
            </a:pPr>
            <a:r>
              <a:t/>
            </a:r>
            <a:endParaRPr/>
          </a:p>
        </p:txBody>
      </p:sp>
      <p:pic>
        <p:nvPicPr>
          <p:cNvPr id="235" name="Google Shape;235;p38"/>
          <p:cNvPicPr preferRelativeResize="0"/>
          <p:nvPr/>
        </p:nvPicPr>
        <p:blipFill>
          <a:blip r:embed="rId3">
            <a:alphaModFix/>
          </a:blip>
          <a:stretch>
            <a:fillRect/>
          </a:stretch>
        </p:blipFill>
        <p:spPr>
          <a:xfrm>
            <a:off x="5769975" y="2818650"/>
            <a:ext cx="2174850" cy="1304900"/>
          </a:xfrm>
          <a:prstGeom prst="rect">
            <a:avLst/>
          </a:prstGeom>
          <a:noFill/>
          <a:ln>
            <a:noFill/>
          </a:ln>
        </p:spPr>
      </p:pic>
      <p:pic>
        <p:nvPicPr>
          <p:cNvPr id="236" name="Google Shape;236;p38"/>
          <p:cNvPicPr preferRelativeResize="0"/>
          <p:nvPr/>
        </p:nvPicPr>
        <p:blipFill>
          <a:blip r:embed="rId4">
            <a:alphaModFix/>
          </a:blip>
          <a:stretch>
            <a:fillRect/>
          </a:stretch>
        </p:blipFill>
        <p:spPr>
          <a:xfrm>
            <a:off x="5251025" y="1114888"/>
            <a:ext cx="2842775" cy="1456850"/>
          </a:xfrm>
          <a:prstGeom prst="rect">
            <a:avLst/>
          </a:prstGeom>
          <a:noFill/>
          <a:ln>
            <a:noFill/>
          </a:ln>
        </p:spPr>
      </p:pic>
      <p:pic>
        <p:nvPicPr>
          <p:cNvPr id="237" name="Google Shape;237;p38"/>
          <p:cNvPicPr preferRelativeResize="0"/>
          <p:nvPr/>
        </p:nvPicPr>
        <p:blipFill>
          <a:blip r:embed="rId5">
            <a:alphaModFix/>
          </a:blip>
          <a:stretch>
            <a:fillRect/>
          </a:stretch>
        </p:blipFill>
        <p:spPr>
          <a:xfrm>
            <a:off x="311637" y="2818662"/>
            <a:ext cx="3903125" cy="965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p:nvPr/>
        </p:nvSpPr>
        <p:spPr>
          <a:xfrm flipH="1" rot="951576">
            <a:off x="7452908"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9"/>
          <p:cNvSpPr/>
          <p:nvPr/>
        </p:nvSpPr>
        <p:spPr>
          <a:xfrm rot="-951576">
            <a:off x="5987009"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9"/>
          <p:cNvSpPr/>
          <p:nvPr/>
        </p:nvSpPr>
        <p:spPr>
          <a:xfrm flipH="1" rot="951576">
            <a:off x="4503920"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9"/>
          <p:cNvSpPr/>
          <p:nvPr/>
        </p:nvSpPr>
        <p:spPr>
          <a:xfrm rot="-951576">
            <a:off x="3038021"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9"/>
          <p:cNvSpPr/>
          <p:nvPr/>
        </p:nvSpPr>
        <p:spPr>
          <a:xfrm flipH="1" rot="951576">
            <a:off x="1560833"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 name="Google Shape;247;p39"/>
          <p:cNvGrpSpPr/>
          <p:nvPr/>
        </p:nvGrpSpPr>
        <p:grpSpPr>
          <a:xfrm>
            <a:off x="1880434" y="2904564"/>
            <a:ext cx="2454984" cy="1701587"/>
            <a:chOff x="2683803" y="2543425"/>
            <a:chExt cx="1712700" cy="1230715"/>
          </a:xfrm>
        </p:grpSpPr>
        <p:sp>
          <p:nvSpPr>
            <p:cNvPr id="248" name="Google Shape;248;p39"/>
            <p:cNvSpPr txBox="1"/>
            <p:nvPr/>
          </p:nvSpPr>
          <p:spPr>
            <a:xfrm>
              <a:off x="3191705" y="2737212"/>
              <a:ext cx="696900" cy="2760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Phase 2</a:t>
              </a:r>
              <a:endParaRPr b="1" sz="1200">
                <a:latin typeface="Roboto"/>
                <a:ea typeface="Roboto"/>
                <a:cs typeface="Roboto"/>
                <a:sym typeface="Roboto"/>
              </a:endParaRPr>
            </a:p>
          </p:txBody>
        </p:sp>
        <p:sp>
          <p:nvSpPr>
            <p:cNvPr id="249" name="Google Shape;249;p39"/>
            <p:cNvSpPr/>
            <p:nvPr/>
          </p:nvSpPr>
          <p:spPr>
            <a:xfrm rot="-1789476">
              <a:off x="3457142" y="2572699"/>
              <a:ext cx="160451" cy="160451"/>
            </a:xfrm>
            <a:prstGeom prst="ellipse">
              <a:avLst/>
            </a:prstGeom>
            <a:solidFill>
              <a:srgbClr val="F6B26B"/>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50" name="Google Shape;250;p39"/>
            <p:cNvSpPr/>
            <p:nvPr/>
          </p:nvSpPr>
          <p:spPr>
            <a:xfrm>
              <a:off x="2683803" y="3070640"/>
              <a:ext cx="1712700" cy="703500"/>
            </a:xfrm>
            <a:prstGeom prst="roundRect">
              <a:avLst>
                <a:gd fmla="val 4485"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51" name="Google Shape;251;p39"/>
            <p:cNvSpPr txBox="1"/>
            <p:nvPr/>
          </p:nvSpPr>
          <p:spPr>
            <a:xfrm>
              <a:off x="2728053" y="3107840"/>
              <a:ext cx="1624200" cy="624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Expand the FINEder app to include other vehicle types in Manhattan (PAS, OMT, OMS)</a:t>
              </a:r>
              <a:endParaRPr b="1" sz="1200"/>
            </a:p>
          </p:txBody>
        </p:sp>
        <p:sp>
          <p:nvSpPr>
            <p:cNvPr id="252" name="Google Shape;252;p39"/>
            <p:cNvSpPr/>
            <p:nvPr/>
          </p:nvSpPr>
          <p:spPr>
            <a:xfrm>
              <a:off x="3495153" y="3005991"/>
              <a:ext cx="90000" cy="67500"/>
            </a:xfrm>
            <a:prstGeom prst="triangle">
              <a:avLst>
                <a:gd fmla="val 50000"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253" name="Google Shape;253;p39"/>
          <p:cNvGrpSpPr/>
          <p:nvPr/>
        </p:nvGrpSpPr>
        <p:grpSpPr>
          <a:xfrm>
            <a:off x="4819477" y="2904564"/>
            <a:ext cx="2454984" cy="1701587"/>
            <a:chOff x="4734203" y="2543425"/>
            <a:chExt cx="1712700" cy="1230715"/>
          </a:xfrm>
        </p:grpSpPr>
        <p:sp>
          <p:nvSpPr>
            <p:cNvPr id="254" name="Google Shape;254;p39"/>
            <p:cNvSpPr/>
            <p:nvPr/>
          </p:nvSpPr>
          <p:spPr>
            <a:xfrm rot="-1789476">
              <a:off x="5510320" y="2572699"/>
              <a:ext cx="160451" cy="160451"/>
            </a:xfrm>
            <a:prstGeom prst="ellipse">
              <a:avLst/>
            </a:prstGeom>
            <a:solidFill>
              <a:srgbClr val="F6B26B"/>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9"/>
            <p:cNvSpPr txBox="1"/>
            <p:nvPr/>
          </p:nvSpPr>
          <p:spPr>
            <a:xfrm>
              <a:off x="5234191" y="2737212"/>
              <a:ext cx="696900" cy="2760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Phase 4</a:t>
              </a:r>
              <a:endParaRPr b="1" sz="1200">
                <a:latin typeface="Roboto"/>
                <a:ea typeface="Roboto"/>
                <a:cs typeface="Roboto"/>
                <a:sym typeface="Roboto"/>
              </a:endParaRPr>
            </a:p>
          </p:txBody>
        </p:sp>
        <p:sp>
          <p:nvSpPr>
            <p:cNvPr id="256" name="Google Shape;256;p39"/>
            <p:cNvSpPr/>
            <p:nvPr/>
          </p:nvSpPr>
          <p:spPr>
            <a:xfrm>
              <a:off x="4734203" y="3070640"/>
              <a:ext cx="1712700" cy="703500"/>
            </a:xfrm>
            <a:prstGeom prst="roundRect">
              <a:avLst>
                <a:gd fmla="val 4485"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7" name="Google Shape;257;p39"/>
            <p:cNvSpPr txBox="1"/>
            <p:nvPr/>
          </p:nvSpPr>
          <p:spPr>
            <a:xfrm>
              <a:off x="4778453" y="3107840"/>
              <a:ext cx="1624200" cy="624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Test run the FINEder app in the Greater New York and </a:t>
              </a:r>
              <a:r>
                <a:rPr b="1" lang="en" sz="1200">
                  <a:latin typeface="Roboto"/>
                  <a:ea typeface="Roboto"/>
                  <a:cs typeface="Roboto"/>
                  <a:sym typeface="Roboto"/>
                </a:rPr>
                <a:t>Tri-State area (NJ, CT, PA) </a:t>
              </a:r>
              <a:endParaRPr sz="1200"/>
            </a:p>
          </p:txBody>
        </p:sp>
        <p:sp>
          <p:nvSpPr>
            <p:cNvPr id="258" name="Google Shape;258;p39"/>
            <p:cNvSpPr/>
            <p:nvPr/>
          </p:nvSpPr>
          <p:spPr>
            <a:xfrm>
              <a:off x="5545553" y="3005991"/>
              <a:ext cx="90000" cy="67500"/>
            </a:xfrm>
            <a:prstGeom prst="triangle">
              <a:avLst>
                <a:gd fmla="val 50000"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39"/>
          <p:cNvSpPr/>
          <p:nvPr/>
        </p:nvSpPr>
        <p:spPr>
          <a:xfrm rot="-951576">
            <a:off x="94933" y="2820374"/>
            <a:ext cx="1596159" cy="8037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39"/>
          <p:cNvGrpSpPr/>
          <p:nvPr/>
        </p:nvGrpSpPr>
        <p:grpSpPr>
          <a:xfrm>
            <a:off x="386903" y="1076967"/>
            <a:ext cx="2454984" cy="1723761"/>
            <a:chOff x="1641853" y="1221570"/>
            <a:chExt cx="1712700" cy="1246754"/>
          </a:xfrm>
        </p:grpSpPr>
        <p:sp>
          <p:nvSpPr>
            <p:cNvPr id="261" name="Google Shape;261;p39"/>
            <p:cNvSpPr/>
            <p:nvPr/>
          </p:nvSpPr>
          <p:spPr>
            <a:xfrm>
              <a:off x="1641853" y="1221570"/>
              <a:ext cx="1712700" cy="703500"/>
            </a:xfrm>
            <a:prstGeom prst="roundRect">
              <a:avLst>
                <a:gd fmla="val 4485"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62" name="Google Shape;262;p39"/>
            <p:cNvSpPr txBox="1"/>
            <p:nvPr/>
          </p:nvSpPr>
          <p:spPr>
            <a:xfrm>
              <a:off x="2148922" y="1986924"/>
              <a:ext cx="696900" cy="2760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Phase 1</a:t>
              </a:r>
              <a:endParaRPr b="1" sz="1200">
                <a:latin typeface="Roboto"/>
                <a:ea typeface="Roboto"/>
                <a:cs typeface="Roboto"/>
                <a:sym typeface="Roboto"/>
              </a:endParaRPr>
            </a:p>
          </p:txBody>
        </p:sp>
        <p:sp>
          <p:nvSpPr>
            <p:cNvPr id="263" name="Google Shape;263;p39"/>
            <p:cNvSpPr/>
            <p:nvPr/>
          </p:nvSpPr>
          <p:spPr>
            <a:xfrm rot="10800000">
              <a:off x="2453178" y="1920663"/>
              <a:ext cx="90000" cy="67500"/>
            </a:xfrm>
            <a:prstGeom prst="triangle">
              <a:avLst>
                <a:gd fmla="val 50000"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64" name="Google Shape;264;p39"/>
            <p:cNvSpPr txBox="1"/>
            <p:nvPr/>
          </p:nvSpPr>
          <p:spPr>
            <a:xfrm>
              <a:off x="1686103" y="1258770"/>
              <a:ext cx="1624200" cy="624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200">
                  <a:latin typeface="Roboto"/>
                  <a:ea typeface="Roboto"/>
                  <a:cs typeface="Roboto"/>
                  <a:sym typeface="Roboto"/>
                </a:rPr>
                <a:t>Test run app in Manhattan to identify traffic violations for commercial vehicles</a:t>
              </a:r>
              <a:endParaRPr b="1" sz="1200">
                <a:latin typeface="Roboto"/>
                <a:ea typeface="Roboto"/>
                <a:cs typeface="Roboto"/>
                <a:sym typeface="Roboto"/>
              </a:endParaRPr>
            </a:p>
            <a:p>
              <a:pPr indent="0" lvl="0" marL="0" rtl="0" algn="ctr">
                <a:lnSpc>
                  <a:spcPct val="115000"/>
                </a:lnSpc>
                <a:spcBef>
                  <a:spcPts val="1600"/>
                </a:spcBef>
                <a:spcAft>
                  <a:spcPts val="1600"/>
                </a:spcAft>
                <a:buNone/>
              </a:pPr>
              <a:r>
                <a:t/>
              </a:r>
              <a:endParaRPr b="1" sz="1200">
                <a:latin typeface="Roboto"/>
                <a:ea typeface="Roboto"/>
                <a:cs typeface="Roboto"/>
                <a:sym typeface="Roboto"/>
              </a:endParaRPr>
            </a:p>
          </p:txBody>
        </p:sp>
        <p:sp>
          <p:nvSpPr>
            <p:cNvPr id="265" name="Google Shape;265;p39"/>
            <p:cNvSpPr/>
            <p:nvPr/>
          </p:nvSpPr>
          <p:spPr>
            <a:xfrm rot="-1789476">
              <a:off x="2415143" y="2278597"/>
              <a:ext cx="160451" cy="160451"/>
            </a:xfrm>
            <a:prstGeom prst="ellipse">
              <a:avLst/>
            </a:prstGeom>
            <a:solidFill>
              <a:srgbClr val="F6B26B"/>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grpSp>
        <p:nvGrpSpPr>
          <p:cNvPr id="266" name="Google Shape;266;p39"/>
          <p:cNvGrpSpPr/>
          <p:nvPr/>
        </p:nvGrpSpPr>
        <p:grpSpPr>
          <a:xfrm>
            <a:off x="6274388" y="1076967"/>
            <a:ext cx="2454984" cy="1723761"/>
            <a:chOff x="5770307" y="1221570"/>
            <a:chExt cx="1712700" cy="1246754"/>
          </a:xfrm>
        </p:grpSpPr>
        <p:sp>
          <p:nvSpPr>
            <p:cNvPr id="267" name="Google Shape;267;p39"/>
            <p:cNvSpPr/>
            <p:nvPr/>
          </p:nvSpPr>
          <p:spPr>
            <a:xfrm rot="-1789476">
              <a:off x="6546711" y="2278597"/>
              <a:ext cx="160451" cy="160451"/>
            </a:xfrm>
            <a:prstGeom prst="ellipse">
              <a:avLst/>
            </a:prstGeom>
            <a:solidFill>
              <a:srgbClr val="F6B26B"/>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68" name="Google Shape;268;p39"/>
            <p:cNvSpPr txBox="1"/>
            <p:nvPr/>
          </p:nvSpPr>
          <p:spPr>
            <a:xfrm>
              <a:off x="6290844" y="1986924"/>
              <a:ext cx="696900" cy="2760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Phase 5</a:t>
              </a:r>
              <a:endParaRPr b="1" sz="1200">
                <a:latin typeface="Roboto"/>
                <a:ea typeface="Roboto"/>
                <a:cs typeface="Roboto"/>
                <a:sym typeface="Roboto"/>
              </a:endParaRPr>
            </a:p>
          </p:txBody>
        </p:sp>
        <p:sp>
          <p:nvSpPr>
            <p:cNvPr id="269" name="Google Shape;269;p39"/>
            <p:cNvSpPr/>
            <p:nvPr/>
          </p:nvSpPr>
          <p:spPr>
            <a:xfrm>
              <a:off x="5770307" y="1221570"/>
              <a:ext cx="1712700" cy="703500"/>
            </a:xfrm>
            <a:prstGeom prst="roundRect">
              <a:avLst>
                <a:gd fmla="val 4485"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70" name="Google Shape;270;p39"/>
            <p:cNvSpPr/>
            <p:nvPr/>
          </p:nvSpPr>
          <p:spPr>
            <a:xfrm rot="10800000">
              <a:off x="6581632" y="1920663"/>
              <a:ext cx="90000" cy="67500"/>
            </a:xfrm>
            <a:prstGeom prst="triangle">
              <a:avLst>
                <a:gd fmla="val 50000"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71" name="Google Shape;271;p39"/>
            <p:cNvSpPr txBox="1"/>
            <p:nvPr/>
          </p:nvSpPr>
          <p:spPr>
            <a:xfrm>
              <a:off x="5814557" y="1258770"/>
              <a:ext cx="1624200" cy="624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Expand to other major metropolitan areas across the U.S.</a:t>
              </a:r>
              <a:endParaRPr b="1" sz="1200"/>
            </a:p>
          </p:txBody>
        </p:sp>
      </p:grpSp>
      <p:grpSp>
        <p:nvGrpSpPr>
          <p:cNvPr id="272" name="Google Shape;272;p39"/>
          <p:cNvGrpSpPr/>
          <p:nvPr/>
        </p:nvGrpSpPr>
        <p:grpSpPr>
          <a:xfrm>
            <a:off x="3325875" y="1076967"/>
            <a:ext cx="2454984" cy="1723761"/>
            <a:chOff x="3692203" y="1221570"/>
            <a:chExt cx="1712700" cy="1246754"/>
          </a:xfrm>
        </p:grpSpPr>
        <p:sp>
          <p:nvSpPr>
            <p:cNvPr id="273" name="Google Shape;273;p39"/>
            <p:cNvSpPr/>
            <p:nvPr/>
          </p:nvSpPr>
          <p:spPr>
            <a:xfrm rot="-1789476">
              <a:off x="4468320" y="2278597"/>
              <a:ext cx="160451" cy="160451"/>
            </a:xfrm>
            <a:prstGeom prst="ellipse">
              <a:avLst/>
            </a:prstGeom>
            <a:solidFill>
              <a:srgbClr val="F6B26B"/>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74" name="Google Shape;274;p39"/>
            <p:cNvSpPr txBox="1"/>
            <p:nvPr/>
          </p:nvSpPr>
          <p:spPr>
            <a:xfrm>
              <a:off x="4204633" y="1986924"/>
              <a:ext cx="696900" cy="2760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Phase 3</a:t>
              </a:r>
              <a:endParaRPr b="1" sz="1200">
                <a:latin typeface="Roboto"/>
                <a:ea typeface="Roboto"/>
                <a:cs typeface="Roboto"/>
                <a:sym typeface="Roboto"/>
              </a:endParaRPr>
            </a:p>
          </p:txBody>
        </p:sp>
        <p:sp>
          <p:nvSpPr>
            <p:cNvPr id="275" name="Google Shape;275;p39"/>
            <p:cNvSpPr/>
            <p:nvPr/>
          </p:nvSpPr>
          <p:spPr>
            <a:xfrm>
              <a:off x="3692203" y="1221570"/>
              <a:ext cx="1712700" cy="703500"/>
            </a:xfrm>
            <a:prstGeom prst="roundRect">
              <a:avLst>
                <a:gd fmla="val 4485"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76" name="Google Shape;276;p39"/>
            <p:cNvSpPr/>
            <p:nvPr/>
          </p:nvSpPr>
          <p:spPr>
            <a:xfrm rot="10800000">
              <a:off x="4503528" y="1920663"/>
              <a:ext cx="90000" cy="67500"/>
            </a:xfrm>
            <a:prstGeom prst="triangle">
              <a:avLst>
                <a:gd fmla="val 50000" name="adj"/>
              </a:avLst>
            </a:pr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77" name="Google Shape;277;p39"/>
            <p:cNvSpPr txBox="1"/>
            <p:nvPr/>
          </p:nvSpPr>
          <p:spPr>
            <a:xfrm>
              <a:off x="3736453" y="1258770"/>
              <a:ext cx="1624200" cy="6246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Test run the FINEder app in other NYC boroughs (Brooklyn, Queens, Bronx, Staten Island)</a:t>
              </a:r>
              <a:endParaRPr b="1" sz="1200"/>
            </a:p>
          </p:txBody>
        </p:sp>
      </p:grpSp>
      <p:sp>
        <p:nvSpPr>
          <p:cNvPr id="278" name="Google Shape;278;p39"/>
          <p:cNvSpPr txBox="1"/>
          <p:nvPr>
            <p:ph type="title"/>
          </p:nvPr>
        </p:nvSpPr>
        <p:spPr>
          <a:xfrm>
            <a:off x="311700" y="2601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Five-Phase Business Plan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You Should Invest?</a:t>
            </a:r>
            <a:endParaRPr/>
          </a:p>
        </p:txBody>
      </p:sp>
      <p:sp>
        <p:nvSpPr>
          <p:cNvPr id="284" name="Google Shape;284;p40"/>
          <p:cNvSpPr txBox="1"/>
          <p:nvPr>
            <p:ph idx="1" type="body"/>
          </p:nvPr>
        </p:nvSpPr>
        <p:spPr>
          <a:xfrm>
            <a:off x="5043300" y="1291075"/>
            <a:ext cx="3789000" cy="3000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600">
                <a:solidFill>
                  <a:srgbClr val="000000"/>
                </a:solidFill>
              </a:rPr>
              <a:t>In 2016, parking fines in NYC was largest category at 545 million dollars in revenue for the city.​</a:t>
            </a:r>
            <a:endParaRPr sz="1600">
              <a:solidFill>
                <a:srgbClr val="000000"/>
              </a:solidFill>
            </a:endParaRPr>
          </a:p>
          <a:p>
            <a:pPr indent="-342900" lvl="0" marL="457200" rtl="0" algn="l">
              <a:spcBef>
                <a:spcPts val="1000"/>
              </a:spcBef>
              <a:spcAft>
                <a:spcPts val="0"/>
              </a:spcAft>
              <a:buSzPts val="1800"/>
              <a:buChar char="❖"/>
            </a:pPr>
            <a:r>
              <a:rPr lang="en" sz="1600">
                <a:solidFill>
                  <a:srgbClr val="000000"/>
                </a:solidFill>
              </a:rPr>
              <a:t>The city issue anywhere from 9 – 11 million tickets a year. ​</a:t>
            </a:r>
            <a:endParaRPr sz="1600">
              <a:solidFill>
                <a:srgbClr val="000000"/>
              </a:solidFill>
            </a:endParaRPr>
          </a:p>
          <a:p>
            <a:pPr indent="-342900" lvl="0" marL="457200" rtl="0" algn="l">
              <a:spcBef>
                <a:spcPts val="1000"/>
              </a:spcBef>
              <a:spcAft>
                <a:spcPts val="1000"/>
              </a:spcAft>
              <a:buSzPts val="1800"/>
              <a:buChar char="❖"/>
            </a:pPr>
            <a:r>
              <a:rPr lang="en" sz="1600">
                <a:solidFill>
                  <a:srgbClr val="000000"/>
                </a:solidFill>
              </a:rPr>
              <a:t>Parking tickets range from $35-515.</a:t>
            </a:r>
            <a:endParaRPr/>
          </a:p>
        </p:txBody>
      </p:sp>
      <p:pic>
        <p:nvPicPr>
          <p:cNvPr id="285" name="Google Shape;285;p40"/>
          <p:cNvPicPr preferRelativeResize="0"/>
          <p:nvPr/>
        </p:nvPicPr>
        <p:blipFill>
          <a:blip r:embed="rId3">
            <a:alphaModFix/>
          </a:blip>
          <a:stretch>
            <a:fillRect/>
          </a:stretch>
        </p:blipFill>
        <p:spPr>
          <a:xfrm>
            <a:off x="107150" y="1459250"/>
            <a:ext cx="4987075" cy="2663650"/>
          </a:xfrm>
          <a:prstGeom prst="rect">
            <a:avLst/>
          </a:prstGeom>
          <a:noFill/>
          <a:ln>
            <a:noFill/>
          </a:ln>
        </p:spPr>
      </p:pic>
      <p:sp>
        <p:nvSpPr>
          <p:cNvPr id="286" name="Google Shape;286;p40"/>
          <p:cNvSpPr txBox="1"/>
          <p:nvPr/>
        </p:nvSpPr>
        <p:spPr>
          <a:xfrm>
            <a:off x="-2502700" y="376595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Shift to Online Shopping</a:t>
            </a:r>
            <a:endParaRPr/>
          </a:p>
        </p:txBody>
      </p:sp>
      <p:sp>
        <p:nvSpPr>
          <p:cNvPr id="292" name="Google Shape;292;p41"/>
          <p:cNvSpPr txBox="1"/>
          <p:nvPr>
            <p:ph idx="1" type="body"/>
          </p:nvPr>
        </p:nvSpPr>
        <p:spPr>
          <a:xfrm>
            <a:off x="311700" y="1266325"/>
            <a:ext cx="3996000" cy="3302700"/>
          </a:xfrm>
          <a:prstGeom prst="rect">
            <a:avLst/>
          </a:prstGeom>
        </p:spPr>
        <p:txBody>
          <a:bodyPr anchorCtr="0" anchor="t" bIns="91425" lIns="91425" spcFirstLastPara="1" rIns="91425" wrap="square" tIns="91425">
            <a:normAutofit fontScale="92500" lnSpcReduction="20000"/>
          </a:bodyPr>
          <a:lstStyle/>
          <a:p>
            <a:pPr indent="-334327" lvl="0" marL="457200" marR="0" rtl="0" algn="l">
              <a:lnSpc>
                <a:spcPct val="115000"/>
              </a:lnSpc>
              <a:spcBef>
                <a:spcPts val="0"/>
              </a:spcBef>
              <a:spcAft>
                <a:spcPts val="0"/>
              </a:spcAft>
              <a:buSzPct val="112500"/>
              <a:buChar char="❖"/>
            </a:pPr>
            <a:r>
              <a:rPr lang="en" sz="1600">
                <a:solidFill>
                  <a:srgbClr val="000000"/>
                </a:solidFill>
              </a:rPr>
              <a:t>Almost half of younger people (under 35) were shopping online once per week or more.</a:t>
            </a:r>
            <a:endParaRPr sz="1600">
              <a:solidFill>
                <a:srgbClr val="000000"/>
              </a:solidFill>
            </a:endParaRPr>
          </a:p>
          <a:p>
            <a:pPr indent="-334327" lvl="0" marL="457200" marR="0" rtl="0" algn="l">
              <a:lnSpc>
                <a:spcPct val="115000"/>
              </a:lnSpc>
              <a:spcBef>
                <a:spcPts val="1000"/>
              </a:spcBef>
              <a:spcAft>
                <a:spcPts val="0"/>
              </a:spcAft>
              <a:buSzPct val="112500"/>
              <a:buChar char="❖"/>
            </a:pPr>
            <a:r>
              <a:rPr lang="en" sz="1600">
                <a:solidFill>
                  <a:srgbClr val="000000"/>
                </a:solidFill>
              </a:rPr>
              <a:t>When the COVID-19 pandemic began </a:t>
            </a:r>
            <a:r>
              <a:rPr lang="en" sz="1600">
                <a:solidFill>
                  <a:srgbClr val="000000"/>
                </a:solidFill>
              </a:rPr>
              <a:t>that rose to more than 60 percent.</a:t>
            </a:r>
            <a:endParaRPr sz="1600">
              <a:solidFill>
                <a:srgbClr val="000000"/>
              </a:solidFill>
            </a:endParaRPr>
          </a:p>
          <a:p>
            <a:pPr indent="-334327" lvl="0" marL="457200" marR="0" rtl="0" algn="l">
              <a:lnSpc>
                <a:spcPct val="115000"/>
              </a:lnSpc>
              <a:spcBef>
                <a:spcPts val="1000"/>
              </a:spcBef>
              <a:spcAft>
                <a:spcPts val="0"/>
              </a:spcAft>
              <a:buSzPct val="112500"/>
              <a:buChar char="❖"/>
            </a:pPr>
            <a:r>
              <a:rPr lang="en" sz="1600">
                <a:solidFill>
                  <a:srgbClr val="000000"/>
                </a:solidFill>
              </a:rPr>
              <a:t>Only 15 percent never shop online. The older people are, the less likely they are to shop online. </a:t>
            </a:r>
            <a:endParaRPr sz="1600">
              <a:solidFill>
                <a:srgbClr val="000000"/>
              </a:solidFill>
            </a:endParaRPr>
          </a:p>
          <a:p>
            <a:pPr indent="-334327" lvl="0" marL="457200" marR="0" rtl="0" algn="l">
              <a:lnSpc>
                <a:spcPct val="115000"/>
              </a:lnSpc>
              <a:spcBef>
                <a:spcPts val="1000"/>
              </a:spcBef>
              <a:spcAft>
                <a:spcPts val="1000"/>
              </a:spcAft>
              <a:buSzPct val="112500"/>
              <a:buChar char="❖"/>
            </a:pPr>
            <a:r>
              <a:rPr lang="en" sz="1600">
                <a:solidFill>
                  <a:srgbClr val="000000"/>
                </a:solidFill>
              </a:rPr>
              <a:t>During the pandemic, people in urban areas increased their online shopping slightly more than people in rural areas.</a:t>
            </a:r>
            <a:endParaRPr sz="1600">
              <a:solidFill>
                <a:srgbClr val="000000"/>
              </a:solidFill>
            </a:endParaRPr>
          </a:p>
        </p:txBody>
      </p:sp>
      <p:pic>
        <p:nvPicPr>
          <p:cNvPr id="293" name="Google Shape;293;p41"/>
          <p:cNvPicPr preferRelativeResize="0"/>
          <p:nvPr/>
        </p:nvPicPr>
        <p:blipFill>
          <a:blip r:embed="rId3">
            <a:alphaModFix/>
          </a:blip>
          <a:stretch>
            <a:fillRect/>
          </a:stretch>
        </p:blipFill>
        <p:spPr>
          <a:xfrm>
            <a:off x="4508325" y="1580150"/>
            <a:ext cx="4487550" cy="2105125"/>
          </a:xfrm>
          <a:prstGeom prst="rect">
            <a:avLst/>
          </a:prstGeom>
          <a:noFill/>
          <a:ln>
            <a:noFill/>
          </a:ln>
        </p:spPr>
      </p:pic>
      <p:sp>
        <p:nvSpPr>
          <p:cNvPr id="294" name="Google Shape;294;p41"/>
          <p:cNvSpPr txBox="1"/>
          <p:nvPr/>
        </p:nvSpPr>
        <p:spPr>
          <a:xfrm>
            <a:off x="816575" y="4682925"/>
            <a:ext cx="8077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https://www.rand.org/pubs/research_reports/RRA308-6.html#:~:text=Almost%20half%20were%20shopping%20online,during%20the%20COVID%2D19%20pandemic.</a:t>
            </a:r>
            <a:endParaRPr sz="800">
              <a:latin typeface="Open Sans"/>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and </a:t>
            </a:r>
            <a:r>
              <a:rPr lang="en"/>
              <a:t>Final Thoughts</a:t>
            </a:r>
            <a:endParaRPr/>
          </a:p>
        </p:txBody>
      </p:sp>
      <p:sp>
        <p:nvSpPr>
          <p:cNvPr id="300" name="Google Shape;300;p4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000000"/>
              </a:buClr>
              <a:buSzPts val="1400"/>
              <a:buChar char="❖"/>
            </a:pPr>
            <a:r>
              <a:rPr lang="en" sz="1400">
                <a:solidFill>
                  <a:srgbClr val="000000"/>
                </a:solidFill>
              </a:rPr>
              <a:t>Initial phase is to</a:t>
            </a:r>
            <a:r>
              <a:rPr lang="en" sz="1400">
                <a:solidFill>
                  <a:srgbClr val="000000"/>
                </a:solidFill>
              </a:rPr>
              <a:t> market app towards businesses focusing on </a:t>
            </a:r>
            <a:r>
              <a:rPr lang="en" sz="1400">
                <a:solidFill>
                  <a:srgbClr val="000000"/>
                </a:solidFill>
              </a:rPr>
              <a:t>delivery/</a:t>
            </a:r>
            <a:r>
              <a:rPr lang="en" sz="1400">
                <a:solidFill>
                  <a:srgbClr val="000000"/>
                </a:solidFill>
              </a:rPr>
              <a:t>shipping</a:t>
            </a:r>
            <a:endParaRPr sz="1400">
              <a:solidFill>
                <a:srgbClr val="000000"/>
              </a:solidFill>
            </a:endParaRPr>
          </a:p>
          <a:p>
            <a:pPr indent="-317500" lvl="1" marL="914400" rtl="0" algn="l">
              <a:spcBef>
                <a:spcPts val="1000"/>
              </a:spcBef>
              <a:spcAft>
                <a:spcPts val="0"/>
              </a:spcAft>
              <a:buClr>
                <a:srgbClr val="000000"/>
              </a:buClr>
              <a:buSzPts val="1400"/>
              <a:buChar char="➢"/>
            </a:pPr>
            <a:r>
              <a:rPr lang="en">
                <a:solidFill>
                  <a:srgbClr val="000000"/>
                </a:solidFill>
              </a:rPr>
              <a:t>FedEX, UPS, Verizon, Poland Spring, etc.</a:t>
            </a:r>
            <a:endParaRPr sz="1400">
              <a:solidFill>
                <a:srgbClr val="000000"/>
              </a:solidFill>
            </a:endParaRPr>
          </a:p>
          <a:p>
            <a:pPr indent="-317500" lvl="0" marL="457200" rtl="0" algn="l">
              <a:spcBef>
                <a:spcPts val="1000"/>
              </a:spcBef>
              <a:spcAft>
                <a:spcPts val="0"/>
              </a:spcAft>
              <a:buClr>
                <a:srgbClr val="000000"/>
              </a:buClr>
              <a:buSzPts val="1400"/>
              <a:buChar char="❖"/>
            </a:pPr>
            <a:r>
              <a:rPr lang="en" sz="1400">
                <a:solidFill>
                  <a:srgbClr val="000000"/>
                </a:solidFill>
              </a:rPr>
              <a:t>We are targeting to reduce the amount of fines for delivery/shipping companies operating in NYC by 10% in Phase 1</a:t>
            </a:r>
            <a:endParaRPr sz="1400">
              <a:solidFill>
                <a:srgbClr val="000000"/>
              </a:solidFill>
            </a:endParaRPr>
          </a:p>
          <a:p>
            <a:pPr indent="-317500" lvl="0" marL="457200" rtl="0" algn="l">
              <a:spcBef>
                <a:spcPts val="1000"/>
              </a:spcBef>
              <a:spcAft>
                <a:spcPts val="0"/>
              </a:spcAft>
              <a:buClr>
                <a:srgbClr val="000000"/>
              </a:buClr>
              <a:buSzPts val="1400"/>
              <a:buChar char="❖"/>
            </a:pPr>
            <a:r>
              <a:rPr lang="en" sz="1400">
                <a:solidFill>
                  <a:srgbClr val="000000"/>
                </a:solidFill>
              </a:rPr>
              <a:t>With the rise of online shopping, there has been an increase in shipping/delivery vehicles, providing demand for our app from shipping companies </a:t>
            </a:r>
            <a:endParaRPr sz="1400">
              <a:solidFill>
                <a:srgbClr val="000000"/>
              </a:solidFill>
            </a:endParaRPr>
          </a:p>
          <a:p>
            <a:pPr indent="-317500" lvl="0" marL="457200" rtl="0" algn="l">
              <a:spcBef>
                <a:spcPts val="1000"/>
              </a:spcBef>
              <a:spcAft>
                <a:spcPts val="0"/>
              </a:spcAft>
              <a:buClr>
                <a:srgbClr val="000000"/>
              </a:buClr>
              <a:buSzPts val="1400"/>
              <a:buChar char="❖"/>
            </a:pPr>
            <a:r>
              <a:rPr lang="en" sz="1400">
                <a:solidFill>
                  <a:srgbClr val="000000"/>
                </a:solidFill>
              </a:rPr>
              <a:t>Due to the pandemic, many citizens are avoiding public transport and instead opting to use taxis/private vehicles, which would be the focus of Phase 2 </a:t>
            </a:r>
            <a:endParaRPr sz="1400">
              <a:solidFill>
                <a:srgbClr val="000000"/>
              </a:solidFill>
            </a:endParaRPr>
          </a:p>
          <a:p>
            <a:pPr indent="-317500" lvl="0" marL="457200" rtl="0" algn="l">
              <a:spcBef>
                <a:spcPts val="1000"/>
              </a:spcBef>
              <a:spcAft>
                <a:spcPts val="1000"/>
              </a:spcAft>
              <a:buClr>
                <a:srgbClr val="000000"/>
              </a:buClr>
              <a:buSzPts val="1400"/>
              <a:buChar char="❖"/>
            </a:pPr>
            <a:r>
              <a:rPr lang="en" sz="1400">
                <a:solidFill>
                  <a:srgbClr val="000000"/>
                </a:solidFill>
              </a:rPr>
              <a:t>You should invest in FINEder because we will help NYC businesses and citizens save money, and the demand for our app will increase as we expand to other </a:t>
            </a:r>
            <a:r>
              <a:rPr lang="en" sz="1400">
                <a:solidFill>
                  <a:srgbClr val="000000"/>
                </a:solidFill>
              </a:rPr>
              <a:t>metropolitan</a:t>
            </a:r>
            <a:r>
              <a:rPr lang="en" sz="1400">
                <a:solidFill>
                  <a:srgbClr val="000000"/>
                </a:solidFill>
              </a:rPr>
              <a:t> areas</a:t>
            </a:r>
            <a:endParaRPr sz="14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
        <p:nvSpPr>
          <p:cNvPr id="306" name="Google Shape;306;p4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Please reach out if you have any questions:​</a:t>
            </a:r>
            <a:endParaRPr>
              <a:solidFill>
                <a:srgbClr val="000000"/>
              </a:solidFill>
            </a:endParaRPr>
          </a:p>
          <a:p>
            <a:pPr indent="-342900" lvl="0" marL="457200" rtl="0" algn="l">
              <a:spcBef>
                <a:spcPts val="1200"/>
              </a:spcBef>
              <a:spcAft>
                <a:spcPts val="0"/>
              </a:spcAft>
              <a:buClr>
                <a:srgbClr val="000000"/>
              </a:buClr>
              <a:buSzPts val="1800"/>
              <a:buChar char="❖"/>
            </a:pPr>
            <a:r>
              <a:rPr lang="en">
                <a:solidFill>
                  <a:srgbClr val="000000"/>
                </a:solidFill>
              </a:rPr>
              <a:t>Eric Chow  - Eric.Chow@Fineder.com​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Afaqul Haque - Afaqul.Haque@Fineder.com​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Urvaksh Irani - Urvaksh.Irani@Fineder.com​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Paul Leefoon – Paul.Leefoon@Fineder.com​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Shannon Paes - Shannon.Paes@Fineder.com​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Tony Tan - Tony.Tan@Fineder.com</a:t>
            </a:r>
            <a:endParaRPr>
              <a:solidFill>
                <a:srgbClr val="000000"/>
              </a:solidFill>
            </a:endParaRPr>
          </a:p>
        </p:txBody>
      </p:sp>
      <p:pic>
        <p:nvPicPr>
          <p:cNvPr id="307" name="Google Shape;307;p43"/>
          <p:cNvPicPr preferRelativeResize="0"/>
          <p:nvPr/>
        </p:nvPicPr>
        <p:blipFill rotWithShape="1">
          <a:blip r:embed="rId3">
            <a:alphaModFix/>
          </a:blip>
          <a:srcRect b="15641" l="0" r="0" t="16321"/>
          <a:stretch/>
        </p:blipFill>
        <p:spPr>
          <a:xfrm>
            <a:off x="6372700" y="1508925"/>
            <a:ext cx="2386075" cy="1623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 </a:t>
            </a:r>
            <a:endParaRPr/>
          </a:p>
        </p:txBody>
      </p:sp>
      <p:sp>
        <p:nvSpPr>
          <p:cNvPr id="121" name="Google Shape;121;p2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61950" lvl="0" marL="457200" rtl="0" algn="l">
              <a:lnSpc>
                <a:spcPct val="100000"/>
              </a:lnSpc>
              <a:spcBef>
                <a:spcPts val="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Refresher on FINEder - Who we are / What we do </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Hypothesis and Prediction</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Data Preprocessing and Cleaning</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Visualizations</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Testing Models</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Results</a:t>
            </a:r>
            <a:endParaRPr sz="2100">
              <a:solidFill>
                <a:srgbClr val="000000"/>
              </a:solidFill>
              <a:latin typeface="PT Sans Narrow"/>
              <a:ea typeface="PT Sans Narrow"/>
              <a:cs typeface="PT Sans Narrow"/>
              <a:sym typeface="PT Sans Narrow"/>
            </a:endParaRPr>
          </a:p>
          <a:p>
            <a:pPr indent="-361950" lvl="0" marL="457200" rtl="0" algn="l">
              <a:lnSpc>
                <a:spcPct val="100000"/>
              </a:lnSpc>
              <a:spcBef>
                <a:spcPts val="1000"/>
              </a:spcBef>
              <a:spcAft>
                <a:spcPts val="1000"/>
              </a:spcAft>
              <a:buClr>
                <a:srgbClr val="000000"/>
              </a:buClr>
              <a:buSzPts val="2100"/>
              <a:buFont typeface="PT Sans Narrow"/>
              <a:buChar char="❖"/>
            </a:pPr>
            <a:r>
              <a:rPr lang="en" sz="2100">
                <a:solidFill>
                  <a:srgbClr val="000000"/>
                </a:solidFill>
                <a:latin typeface="PT Sans Narrow"/>
                <a:ea typeface="PT Sans Narrow"/>
                <a:cs typeface="PT Sans Narrow"/>
                <a:sym typeface="PT Sans Narrow"/>
              </a:rPr>
              <a:t>Why should you invest? </a:t>
            </a:r>
            <a:endParaRPr sz="2100">
              <a:solidFill>
                <a:srgbClr val="000000"/>
              </a:solidFill>
              <a:latin typeface="PT Sans Narrow"/>
              <a:ea typeface="PT Sans Narrow"/>
              <a:cs typeface="PT Sans Narrow"/>
              <a:sym typeface="PT Sans Narrow"/>
            </a:endParaRPr>
          </a:p>
        </p:txBody>
      </p:sp>
      <p:pic>
        <p:nvPicPr>
          <p:cNvPr id="122" name="Google Shape;122;p26"/>
          <p:cNvPicPr preferRelativeResize="0"/>
          <p:nvPr/>
        </p:nvPicPr>
        <p:blipFill>
          <a:blip r:embed="rId3">
            <a:alphaModFix/>
          </a:blip>
          <a:stretch>
            <a:fillRect/>
          </a:stretch>
        </p:blipFill>
        <p:spPr>
          <a:xfrm>
            <a:off x="6569525" y="2254850"/>
            <a:ext cx="2153075" cy="2182449"/>
          </a:xfrm>
          <a:prstGeom prst="rect">
            <a:avLst/>
          </a:prstGeom>
          <a:noFill/>
          <a:ln>
            <a:noFill/>
          </a:ln>
        </p:spPr>
      </p:pic>
      <p:sp>
        <p:nvSpPr>
          <p:cNvPr id="123" name="Google Shape;123;p26"/>
          <p:cNvSpPr txBox="1"/>
          <p:nvPr/>
        </p:nvSpPr>
        <p:spPr>
          <a:xfrm>
            <a:off x="6636809" y="2323319"/>
            <a:ext cx="1324500" cy="134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Q&amp;A</a:t>
            </a:r>
            <a:endParaRPr/>
          </a:p>
        </p:txBody>
      </p:sp>
      <p:pic>
        <p:nvPicPr>
          <p:cNvPr id="313" name="Google Shape;313;p44"/>
          <p:cNvPicPr preferRelativeResize="0"/>
          <p:nvPr/>
        </p:nvPicPr>
        <p:blipFill>
          <a:blip r:embed="rId3">
            <a:alphaModFix/>
          </a:blip>
          <a:stretch>
            <a:fillRect/>
          </a:stretch>
        </p:blipFill>
        <p:spPr>
          <a:xfrm>
            <a:off x="4992150" y="1236612"/>
            <a:ext cx="2670275" cy="2670275"/>
          </a:xfrm>
          <a:prstGeom prst="rect">
            <a:avLst/>
          </a:prstGeom>
          <a:noFill/>
          <a:ln>
            <a:noFill/>
          </a:ln>
        </p:spPr>
      </p:pic>
      <p:pic>
        <p:nvPicPr>
          <p:cNvPr id="314" name="Google Shape;314;p44"/>
          <p:cNvPicPr preferRelativeResize="0"/>
          <p:nvPr/>
        </p:nvPicPr>
        <p:blipFill>
          <a:blip r:embed="rId4">
            <a:alphaModFix/>
          </a:blip>
          <a:stretch>
            <a:fillRect/>
          </a:stretch>
        </p:blipFill>
        <p:spPr>
          <a:xfrm>
            <a:off x="1448425" y="1580364"/>
            <a:ext cx="2743750" cy="2047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Refresher</a:t>
            </a:r>
            <a:endParaRPr/>
          </a:p>
        </p:txBody>
      </p:sp>
      <p:sp>
        <p:nvSpPr>
          <p:cNvPr id="129" name="Google Shape;129;p2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Clr>
                <a:srgbClr val="000000"/>
              </a:buClr>
              <a:buSzPts val="1800"/>
              <a:buChar char="❖"/>
            </a:pPr>
            <a:r>
              <a:rPr lang="en">
                <a:solidFill>
                  <a:srgbClr val="000000"/>
                </a:solidFill>
              </a:rPr>
              <a:t>FINEder is an app aimed at helping people and businesses across NYC predict and avoid the likelihood of receiving a high parking fine in a specific area</a:t>
            </a:r>
            <a:endParaRPr>
              <a:solidFill>
                <a:srgbClr val="000000"/>
              </a:solidFill>
            </a:endParaRPr>
          </a:p>
          <a:p>
            <a:pPr indent="-342900" lvl="0" marL="457200" rtl="0" algn="l">
              <a:spcBef>
                <a:spcPts val="1000"/>
              </a:spcBef>
              <a:spcAft>
                <a:spcPts val="0"/>
              </a:spcAft>
              <a:buClr>
                <a:srgbClr val="000000"/>
              </a:buClr>
              <a:buSzPts val="1800"/>
              <a:buChar char="❖"/>
            </a:pPr>
            <a:r>
              <a:rPr lang="en">
                <a:solidFill>
                  <a:srgbClr val="000000"/>
                </a:solidFill>
              </a:rPr>
              <a:t>Our mission is to create a hassle-free journey for travelers, residents and coworkers. Our application safeguards individuals from parking violations in the city and at the same time avoids unnecessary clutters and traffic jams.</a:t>
            </a:r>
            <a:endParaRPr>
              <a:solidFill>
                <a:srgbClr val="000000"/>
              </a:solidFill>
            </a:endParaRPr>
          </a:p>
          <a:p>
            <a:pPr indent="-342900" lvl="0" marL="457200" rtl="0" algn="l">
              <a:spcBef>
                <a:spcPts val="1000"/>
              </a:spcBef>
              <a:spcAft>
                <a:spcPts val="1000"/>
              </a:spcAft>
              <a:buClr>
                <a:srgbClr val="000000"/>
              </a:buClr>
              <a:buSzPts val="1800"/>
              <a:buChar char="❖"/>
            </a:pPr>
            <a:r>
              <a:rPr lang="en">
                <a:solidFill>
                  <a:srgbClr val="000000"/>
                </a:solidFill>
              </a:rPr>
              <a:t>We plan to use NYC Parking Violation Data to predict how much a consumer or a business entity will be charged for incurring a parking violation.</a:t>
            </a:r>
            <a:endParaRPr>
              <a:solidFill>
                <a:srgbClr val="000000"/>
              </a:solidFill>
            </a:endParaRPr>
          </a:p>
        </p:txBody>
      </p:sp>
      <p:sp>
        <p:nvSpPr>
          <p:cNvPr id="130" name="Google Shape;130;p27"/>
          <p:cNvSpPr txBox="1"/>
          <p:nvPr/>
        </p:nvSpPr>
        <p:spPr>
          <a:xfrm>
            <a:off x="479050" y="4569025"/>
            <a:ext cx="3252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CCCCCC"/>
                </a:solidFill>
              </a:rPr>
              <a:t>https://www.kaggle.com/datasets/new-york-city/nyc-parking-tickets</a:t>
            </a:r>
            <a:endParaRPr sz="800">
              <a:solidFill>
                <a:srgbClr val="CCCCC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Hypothesis </a:t>
            </a:r>
            <a:endParaRPr/>
          </a:p>
        </p:txBody>
      </p:sp>
      <p:sp>
        <p:nvSpPr>
          <p:cNvPr id="136" name="Google Shape;136;p2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fontScale="47500" lnSpcReduction="10000"/>
          </a:bodyPr>
          <a:lstStyle/>
          <a:p>
            <a:pPr indent="-316071" lvl="0" marL="457200" rtl="0" algn="l">
              <a:spcBef>
                <a:spcPts val="0"/>
              </a:spcBef>
              <a:spcAft>
                <a:spcPts val="0"/>
              </a:spcAft>
              <a:buSzPct val="100000"/>
              <a:buChar char="❖"/>
            </a:pPr>
            <a:r>
              <a:rPr lang="en" sz="2900">
                <a:solidFill>
                  <a:srgbClr val="000000"/>
                </a:solidFill>
              </a:rPr>
              <a:t>We hypothesize that the use of specific quantitative and qualitative variables in the NYC parking data set can be successful in predicting the likelihood of a user receiving a violation and the fine amount</a:t>
            </a:r>
            <a:endParaRPr sz="2900">
              <a:solidFill>
                <a:srgbClr val="000000"/>
              </a:solidFill>
            </a:endParaRPr>
          </a:p>
          <a:p>
            <a:pPr indent="-316071" lvl="0" marL="457200" rtl="0" algn="l">
              <a:spcBef>
                <a:spcPts val="1000"/>
              </a:spcBef>
              <a:spcAft>
                <a:spcPts val="0"/>
              </a:spcAft>
              <a:buClr>
                <a:srgbClr val="000000"/>
              </a:buClr>
              <a:buSzPct val="100000"/>
              <a:buChar char="❖"/>
            </a:pPr>
            <a:r>
              <a:rPr lang="en" sz="2900">
                <a:solidFill>
                  <a:srgbClr val="000000"/>
                </a:solidFill>
              </a:rPr>
              <a:t>These results can help our company develop insights on violations based on various criterias, to help our users avoid potential fines</a:t>
            </a:r>
            <a:endParaRPr sz="2900">
              <a:solidFill>
                <a:srgbClr val="000000"/>
              </a:solidFill>
            </a:endParaRPr>
          </a:p>
          <a:p>
            <a:pPr indent="-316071" lvl="0" marL="457200" rtl="0" algn="l">
              <a:spcBef>
                <a:spcPts val="1000"/>
              </a:spcBef>
              <a:spcAft>
                <a:spcPts val="0"/>
              </a:spcAft>
              <a:buClr>
                <a:srgbClr val="000000"/>
              </a:buClr>
              <a:buSzPct val="100000"/>
              <a:buChar char="❖"/>
            </a:pPr>
            <a:r>
              <a:rPr lang="en" sz="2900">
                <a:solidFill>
                  <a:srgbClr val="000000"/>
                </a:solidFill>
              </a:rPr>
              <a:t>We will focus on commercial vehicles that received violations in NYC County (Manhattan), as we will use the data to provide insights to delivery and shipping companies who are potential clients</a:t>
            </a:r>
            <a:endParaRPr sz="2900">
              <a:solidFill>
                <a:srgbClr val="000000"/>
              </a:solidFill>
            </a:endParaRPr>
          </a:p>
          <a:p>
            <a:pPr indent="-316071" lvl="0" marL="457200" rtl="0" algn="l">
              <a:spcBef>
                <a:spcPts val="1000"/>
              </a:spcBef>
              <a:spcAft>
                <a:spcPts val="0"/>
              </a:spcAft>
              <a:buClr>
                <a:srgbClr val="000000"/>
              </a:buClr>
              <a:buSzPct val="100000"/>
              <a:buChar char="❖"/>
            </a:pPr>
            <a:r>
              <a:rPr lang="en" sz="2900">
                <a:solidFill>
                  <a:srgbClr val="000000"/>
                </a:solidFill>
              </a:rPr>
              <a:t>The methodologies we tested on the 100,000 records were: </a:t>
            </a:r>
            <a:endParaRPr sz="2900">
              <a:solidFill>
                <a:srgbClr val="000000"/>
              </a:solidFill>
            </a:endParaRPr>
          </a:p>
          <a:p>
            <a:pPr indent="-304006" lvl="1" marL="914400" rtl="0" algn="l">
              <a:spcBef>
                <a:spcPts val="1000"/>
              </a:spcBef>
              <a:spcAft>
                <a:spcPts val="0"/>
              </a:spcAft>
              <a:buClr>
                <a:srgbClr val="000000"/>
              </a:buClr>
              <a:buSzPct val="100000"/>
              <a:buChar char="➢"/>
            </a:pPr>
            <a:r>
              <a:rPr lang="en" sz="2500">
                <a:solidFill>
                  <a:srgbClr val="000000"/>
                </a:solidFill>
              </a:rPr>
              <a:t>Random Forest</a:t>
            </a:r>
            <a:endParaRPr sz="2500">
              <a:solidFill>
                <a:srgbClr val="000000"/>
              </a:solidFill>
            </a:endParaRPr>
          </a:p>
          <a:p>
            <a:pPr indent="-304006" lvl="1" marL="914400" rtl="0" algn="l">
              <a:spcBef>
                <a:spcPts val="0"/>
              </a:spcBef>
              <a:spcAft>
                <a:spcPts val="0"/>
              </a:spcAft>
              <a:buClr>
                <a:srgbClr val="000000"/>
              </a:buClr>
              <a:buSzPct val="100000"/>
              <a:buChar char="➢"/>
            </a:pPr>
            <a:r>
              <a:rPr lang="en" sz="2500">
                <a:solidFill>
                  <a:srgbClr val="000000"/>
                </a:solidFill>
              </a:rPr>
              <a:t>K- Nearest Neighbors</a:t>
            </a:r>
            <a:endParaRPr sz="2500">
              <a:solidFill>
                <a:srgbClr val="000000"/>
              </a:solidFill>
            </a:endParaRPr>
          </a:p>
          <a:p>
            <a:pPr indent="-304006" lvl="1" marL="914400" rtl="0" algn="l">
              <a:spcBef>
                <a:spcPts val="0"/>
              </a:spcBef>
              <a:spcAft>
                <a:spcPts val="0"/>
              </a:spcAft>
              <a:buClr>
                <a:srgbClr val="000000"/>
              </a:buClr>
              <a:buSzPct val="100000"/>
              <a:buChar char="➢"/>
            </a:pPr>
            <a:r>
              <a:rPr lang="en" sz="2500">
                <a:solidFill>
                  <a:srgbClr val="000000"/>
                </a:solidFill>
              </a:rPr>
              <a:t>Decision Tree</a:t>
            </a:r>
            <a:endParaRPr sz="2500">
              <a:solidFill>
                <a:srgbClr val="000000"/>
              </a:solidFill>
            </a:endParaRPr>
          </a:p>
          <a:p>
            <a:pPr indent="0" lvl="0" marL="914400" rtl="0" algn="l">
              <a:spcBef>
                <a:spcPts val="0"/>
              </a:spcBef>
              <a:spcAft>
                <a:spcPts val="1000"/>
              </a:spcAft>
              <a:buNone/>
            </a:pPr>
            <a:r>
              <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9"/>
          <p:cNvSpPr txBox="1"/>
          <p:nvPr>
            <p:ph type="title"/>
          </p:nvPr>
        </p:nvSpPr>
        <p:spPr>
          <a:xfrm>
            <a:off x="311700" y="3873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sp>
        <p:nvSpPr>
          <p:cNvPr id="142" name="Google Shape;142;p29"/>
          <p:cNvSpPr txBox="1"/>
          <p:nvPr>
            <p:ph idx="1" type="body"/>
          </p:nvPr>
        </p:nvSpPr>
        <p:spPr>
          <a:xfrm>
            <a:off x="168850" y="1094700"/>
            <a:ext cx="8520600" cy="3687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n">
                <a:solidFill>
                  <a:srgbClr val="000000"/>
                </a:solidFill>
              </a:rPr>
              <a:t>Found count of unique values for each column and used mapping to adjust any inconsistencies in spelling / category types. Unique values with very low counts were grouped together and mapped under “OTHER”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We created a new column to bin the time of violations. Converted the data to date-time object. We used categorized them by business hours (9am-5pm). </a:t>
            </a:r>
            <a:endParaRPr>
              <a:solidFill>
                <a:srgbClr val="000000"/>
              </a:solidFill>
            </a:endParaRPr>
          </a:p>
          <a:p>
            <a:pPr indent="-342900" lvl="0" marL="457200" rtl="0" algn="l">
              <a:spcBef>
                <a:spcPts val="1000"/>
              </a:spcBef>
              <a:spcAft>
                <a:spcPts val="0"/>
              </a:spcAft>
              <a:buClr>
                <a:srgbClr val="000000"/>
              </a:buClr>
              <a:buSzPts val="1800"/>
              <a:buChar char="❖"/>
            </a:pPr>
            <a:r>
              <a:rPr lang="en">
                <a:solidFill>
                  <a:srgbClr val="000000"/>
                </a:solidFill>
              </a:rPr>
              <a:t>We also created a column to see what part of the month the violation occurred.</a:t>
            </a:r>
            <a:endParaRPr>
              <a:solidFill>
                <a:srgbClr val="000000"/>
              </a:solidFill>
            </a:endParaRPr>
          </a:p>
          <a:p>
            <a:pPr indent="-317500" lvl="1" marL="914400" rtl="0" algn="l">
              <a:spcBef>
                <a:spcPts val="1000"/>
              </a:spcBef>
              <a:spcAft>
                <a:spcPts val="0"/>
              </a:spcAft>
              <a:buClr>
                <a:srgbClr val="000000"/>
              </a:buClr>
              <a:buSzPts val="1400"/>
              <a:buChar char="➢"/>
            </a:pPr>
            <a:r>
              <a:rPr lang="en">
                <a:solidFill>
                  <a:srgbClr val="000000"/>
                </a:solidFill>
              </a:rPr>
              <a:t>Beginning (1-10), Middle (Middle 11-20), End (21-end of month)</a:t>
            </a:r>
            <a:endParaRPr>
              <a:solidFill>
                <a:srgbClr val="000000"/>
              </a:solidFill>
            </a:endParaRPr>
          </a:p>
          <a:p>
            <a:pPr indent="-342900" lvl="0" marL="457200" rtl="0" algn="l">
              <a:spcBef>
                <a:spcPts val="1000"/>
              </a:spcBef>
              <a:spcAft>
                <a:spcPts val="1000"/>
              </a:spcAft>
              <a:buClr>
                <a:srgbClr val="000000"/>
              </a:buClr>
              <a:buSzPts val="1800"/>
              <a:buChar char="❖"/>
            </a:pPr>
            <a:r>
              <a:rPr lang="en">
                <a:solidFill>
                  <a:srgbClr val="000000"/>
                </a:solidFill>
              </a:rPr>
              <a:t>Sampled based on Commercial Vehicles </a:t>
            </a:r>
            <a:endParaRPr sz="14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grpSp>
        <p:nvGrpSpPr>
          <p:cNvPr id="147" name="Google Shape;147;p30"/>
          <p:cNvGrpSpPr/>
          <p:nvPr/>
        </p:nvGrpSpPr>
        <p:grpSpPr>
          <a:xfrm>
            <a:off x="647080" y="1074327"/>
            <a:ext cx="7380855" cy="731700"/>
            <a:chOff x="630730" y="880977"/>
            <a:chExt cx="7380855" cy="731700"/>
          </a:xfrm>
        </p:grpSpPr>
        <p:sp>
          <p:nvSpPr>
            <p:cNvPr id="148" name="Google Shape;148;p30"/>
            <p:cNvSpPr txBox="1"/>
            <p:nvPr/>
          </p:nvSpPr>
          <p:spPr>
            <a:xfrm>
              <a:off x="630730" y="931175"/>
              <a:ext cx="20844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2800">
                  <a:solidFill>
                    <a:srgbClr val="B45F06"/>
                  </a:solidFill>
                  <a:latin typeface="Roboto"/>
                  <a:ea typeface="Roboto"/>
                  <a:cs typeface="Roboto"/>
                  <a:sym typeface="Roboto"/>
                </a:rPr>
                <a:t>Original Data</a:t>
              </a:r>
              <a:endParaRPr b="1" sz="2800">
                <a:solidFill>
                  <a:srgbClr val="B45F06"/>
                </a:solidFill>
                <a:latin typeface="Roboto"/>
                <a:ea typeface="Roboto"/>
                <a:cs typeface="Roboto"/>
                <a:sym typeface="Roboto"/>
              </a:endParaRPr>
            </a:p>
          </p:txBody>
        </p:sp>
        <p:sp>
          <p:nvSpPr>
            <p:cNvPr id="149" name="Google Shape;149;p30"/>
            <p:cNvSpPr/>
            <p:nvPr/>
          </p:nvSpPr>
          <p:spPr>
            <a:xfrm>
              <a:off x="2789785" y="880977"/>
              <a:ext cx="5221800" cy="731700"/>
            </a:xfrm>
            <a:prstGeom prst="rect">
              <a:avLst/>
            </a:prstGeom>
            <a:solidFill>
              <a:srgbClr val="B45F06"/>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a:p>
          </p:txBody>
        </p:sp>
        <p:sp>
          <p:nvSpPr>
            <p:cNvPr id="150" name="Google Shape;150;p30"/>
            <p:cNvSpPr txBox="1"/>
            <p:nvPr/>
          </p:nvSpPr>
          <p:spPr>
            <a:xfrm>
              <a:off x="2914389" y="965253"/>
              <a:ext cx="4765800" cy="5754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Original 2017 NYC Parking Violation Data contained 10,803,028 records</a:t>
              </a:r>
              <a:endParaRPr b="1" sz="1200">
                <a:solidFill>
                  <a:srgbClr val="FFFFFF"/>
                </a:solidFill>
                <a:latin typeface="Roboto"/>
                <a:ea typeface="Roboto"/>
                <a:cs typeface="Roboto"/>
                <a:sym typeface="Roboto"/>
              </a:endParaRPr>
            </a:p>
          </p:txBody>
        </p:sp>
      </p:grpSp>
      <p:grpSp>
        <p:nvGrpSpPr>
          <p:cNvPr id="151" name="Google Shape;151;p30"/>
          <p:cNvGrpSpPr/>
          <p:nvPr/>
        </p:nvGrpSpPr>
        <p:grpSpPr>
          <a:xfrm>
            <a:off x="1017051" y="1958688"/>
            <a:ext cx="6649386" cy="731700"/>
            <a:chOff x="1000701" y="1765338"/>
            <a:chExt cx="6649386" cy="731700"/>
          </a:xfrm>
        </p:grpSpPr>
        <p:sp>
          <p:nvSpPr>
            <p:cNvPr id="152" name="Google Shape;152;p30"/>
            <p:cNvSpPr txBox="1"/>
            <p:nvPr/>
          </p:nvSpPr>
          <p:spPr>
            <a:xfrm>
              <a:off x="1000701" y="1815550"/>
              <a:ext cx="17145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2800">
                  <a:solidFill>
                    <a:srgbClr val="E69138"/>
                  </a:solidFill>
                  <a:latin typeface="Roboto"/>
                  <a:ea typeface="Roboto"/>
                  <a:cs typeface="Roboto"/>
                  <a:sym typeface="Roboto"/>
                </a:rPr>
                <a:t>Cleaned Data</a:t>
              </a:r>
              <a:endParaRPr b="1" sz="2800">
                <a:solidFill>
                  <a:srgbClr val="E69138"/>
                </a:solidFill>
                <a:latin typeface="Roboto"/>
                <a:ea typeface="Roboto"/>
                <a:cs typeface="Roboto"/>
                <a:sym typeface="Roboto"/>
              </a:endParaRPr>
            </a:p>
          </p:txBody>
        </p:sp>
        <p:sp>
          <p:nvSpPr>
            <p:cNvPr id="153" name="Google Shape;153;p30"/>
            <p:cNvSpPr/>
            <p:nvPr/>
          </p:nvSpPr>
          <p:spPr>
            <a:xfrm>
              <a:off x="2789787" y="1765338"/>
              <a:ext cx="4860300" cy="731700"/>
            </a:xfrm>
            <a:prstGeom prst="rect">
              <a:avLst/>
            </a:prstGeom>
            <a:solidFill>
              <a:srgbClr val="E69138"/>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a:p>
          </p:txBody>
        </p:sp>
        <p:sp>
          <p:nvSpPr>
            <p:cNvPr id="154" name="Google Shape;154;p30"/>
            <p:cNvSpPr txBox="1"/>
            <p:nvPr/>
          </p:nvSpPr>
          <p:spPr>
            <a:xfrm>
              <a:off x="2914387" y="1971908"/>
              <a:ext cx="43731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Dropped irrelevant columns and Null Values, bringing total to 1,245,953</a:t>
              </a:r>
              <a:endParaRPr b="1" sz="1200">
                <a:solidFill>
                  <a:srgbClr val="FFFFFF"/>
                </a:solidFill>
                <a:latin typeface="Roboto"/>
                <a:ea typeface="Roboto"/>
                <a:cs typeface="Roboto"/>
                <a:sym typeface="Roboto"/>
              </a:endParaRPr>
            </a:p>
          </p:txBody>
        </p:sp>
      </p:grpSp>
      <p:grpSp>
        <p:nvGrpSpPr>
          <p:cNvPr id="155" name="Google Shape;155;p30"/>
          <p:cNvGrpSpPr/>
          <p:nvPr/>
        </p:nvGrpSpPr>
        <p:grpSpPr>
          <a:xfrm>
            <a:off x="1064603" y="2839788"/>
            <a:ext cx="6239135" cy="731700"/>
            <a:chOff x="1048253" y="2646438"/>
            <a:chExt cx="6239135" cy="731700"/>
          </a:xfrm>
        </p:grpSpPr>
        <p:sp>
          <p:nvSpPr>
            <p:cNvPr id="156" name="Google Shape;156;p30"/>
            <p:cNvSpPr txBox="1"/>
            <p:nvPr/>
          </p:nvSpPr>
          <p:spPr>
            <a:xfrm>
              <a:off x="1048253" y="2696625"/>
              <a:ext cx="16668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2800">
                  <a:solidFill>
                    <a:srgbClr val="E69138"/>
                  </a:solidFill>
                  <a:latin typeface="Roboto"/>
                  <a:ea typeface="Roboto"/>
                  <a:cs typeface="Roboto"/>
                  <a:sym typeface="Roboto"/>
                </a:rPr>
                <a:t>Sampled Data</a:t>
              </a:r>
              <a:endParaRPr b="1" sz="2800">
                <a:solidFill>
                  <a:srgbClr val="E69138"/>
                </a:solidFill>
                <a:latin typeface="Roboto"/>
                <a:ea typeface="Roboto"/>
                <a:cs typeface="Roboto"/>
                <a:sym typeface="Roboto"/>
              </a:endParaRPr>
            </a:p>
          </p:txBody>
        </p:sp>
        <p:sp>
          <p:nvSpPr>
            <p:cNvPr id="157" name="Google Shape;157;p30"/>
            <p:cNvSpPr/>
            <p:nvPr/>
          </p:nvSpPr>
          <p:spPr>
            <a:xfrm>
              <a:off x="2789787" y="2646438"/>
              <a:ext cx="4497600" cy="731700"/>
            </a:xfrm>
            <a:prstGeom prst="rect">
              <a:avLst/>
            </a:prstGeom>
            <a:solidFill>
              <a:srgbClr val="F6B26B"/>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a:p>
          </p:txBody>
        </p:sp>
        <p:sp>
          <p:nvSpPr>
            <p:cNvPr id="158" name="Google Shape;158;p30"/>
            <p:cNvSpPr txBox="1"/>
            <p:nvPr/>
          </p:nvSpPr>
          <p:spPr>
            <a:xfrm>
              <a:off x="2914388" y="2852992"/>
              <a:ext cx="38499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Sampled 100,000 Records </a:t>
              </a:r>
              <a:endParaRPr b="1" sz="1200">
                <a:solidFill>
                  <a:srgbClr val="FFFFFF"/>
                </a:solidFill>
                <a:latin typeface="Roboto"/>
                <a:ea typeface="Roboto"/>
                <a:cs typeface="Roboto"/>
                <a:sym typeface="Roboto"/>
              </a:endParaRPr>
            </a:p>
          </p:txBody>
        </p:sp>
      </p:grpSp>
      <p:grpSp>
        <p:nvGrpSpPr>
          <p:cNvPr id="159" name="Google Shape;159;p30"/>
          <p:cNvGrpSpPr/>
          <p:nvPr/>
        </p:nvGrpSpPr>
        <p:grpSpPr>
          <a:xfrm>
            <a:off x="1200786" y="3724163"/>
            <a:ext cx="5741451" cy="731700"/>
            <a:chOff x="1184436" y="3530813"/>
            <a:chExt cx="5741451" cy="731700"/>
          </a:xfrm>
        </p:grpSpPr>
        <p:sp>
          <p:nvSpPr>
            <p:cNvPr id="160" name="Google Shape;160;p30"/>
            <p:cNvSpPr txBox="1"/>
            <p:nvPr/>
          </p:nvSpPr>
          <p:spPr>
            <a:xfrm>
              <a:off x="1184436" y="3581001"/>
              <a:ext cx="15306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b="1" lang="en" sz="2800">
                  <a:solidFill>
                    <a:srgbClr val="F6B26B"/>
                  </a:solidFill>
                  <a:latin typeface="Roboto"/>
                  <a:ea typeface="Roboto"/>
                  <a:cs typeface="Roboto"/>
                  <a:sym typeface="Roboto"/>
                </a:rPr>
                <a:t>Filtered Data</a:t>
              </a:r>
              <a:endParaRPr b="1" sz="2800">
                <a:solidFill>
                  <a:srgbClr val="F6B26B"/>
                </a:solidFill>
                <a:latin typeface="Roboto"/>
                <a:ea typeface="Roboto"/>
                <a:cs typeface="Roboto"/>
                <a:sym typeface="Roboto"/>
              </a:endParaRPr>
            </a:p>
          </p:txBody>
        </p:sp>
        <p:sp>
          <p:nvSpPr>
            <p:cNvPr id="161" name="Google Shape;161;p30"/>
            <p:cNvSpPr/>
            <p:nvPr/>
          </p:nvSpPr>
          <p:spPr>
            <a:xfrm>
              <a:off x="2789787" y="3530813"/>
              <a:ext cx="4136100" cy="731700"/>
            </a:xfrm>
            <a:prstGeom prst="rect">
              <a:avLst/>
            </a:prstGeom>
            <a:solidFill>
              <a:srgbClr val="F9CB9C"/>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b="1"/>
            </a:p>
          </p:txBody>
        </p:sp>
        <p:sp>
          <p:nvSpPr>
            <p:cNvPr id="162" name="Google Shape;162;p30"/>
            <p:cNvSpPr txBox="1"/>
            <p:nvPr/>
          </p:nvSpPr>
          <p:spPr>
            <a:xfrm>
              <a:off x="2914388" y="3737366"/>
              <a:ext cx="3849900" cy="3306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None/>
              </a:pPr>
              <a:r>
                <a:rPr b="1" lang="en" sz="1200">
                  <a:latin typeface="Roboto"/>
                  <a:ea typeface="Roboto"/>
                  <a:cs typeface="Roboto"/>
                  <a:sym typeface="Roboto"/>
                </a:rPr>
                <a:t>Manhattan</a:t>
              </a:r>
              <a:r>
                <a:rPr b="1" lang="en" sz="1200">
                  <a:solidFill>
                    <a:srgbClr val="FFFFFF"/>
                  </a:solidFill>
                  <a:latin typeface="Roboto"/>
                  <a:ea typeface="Roboto"/>
                  <a:cs typeface="Roboto"/>
                  <a:sym typeface="Roboto"/>
                </a:rPr>
                <a:t> </a:t>
              </a:r>
              <a:r>
                <a:rPr b="1" lang="en" sz="1200">
                  <a:latin typeface="Roboto"/>
                  <a:ea typeface="Roboto"/>
                  <a:cs typeface="Roboto"/>
                  <a:sym typeface="Roboto"/>
                </a:rPr>
                <a:t>Commercial Plates + Delivery</a:t>
              </a:r>
              <a:r>
                <a:rPr b="1" lang="en" sz="1200">
                  <a:solidFill>
                    <a:srgbClr val="FFFFFF"/>
                  </a:solidFill>
                  <a:latin typeface="Roboto"/>
                  <a:ea typeface="Roboto"/>
                  <a:cs typeface="Roboto"/>
                  <a:sym typeface="Roboto"/>
                </a:rPr>
                <a:t> </a:t>
              </a:r>
              <a:r>
                <a:rPr b="1" lang="en" sz="1200">
                  <a:latin typeface="Roboto"/>
                  <a:ea typeface="Roboto"/>
                  <a:cs typeface="Roboto"/>
                  <a:sym typeface="Roboto"/>
                </a:rPr>
                <a:t>Vehicles</a:t>
              </a:r>
              <a:endParaRPr b="1" sz="1200">
                <a:latin typeface="Roboto"/>
                <a:ea typeface="Roboto"/>
                <a:cs typeface="Roboto"/>
                <a:sym typeface="Roboto"/>
              </a:endParaRPr>
            </a:p>
            <a:p>
              <a:pPr indent="0" lvl="0" marL="0" marR="0" rtl="0" algn="l">
                <a:lnSpc>
                  <a:spcPct val="115000"/>
                </a:lnSpc>
                <a:spcBef>
                  <a:spcPts val="0"/>
                </a:spcBef>
                <a:spcAft>
                  <a:spcPts val="0"/>
                </a:spcAft>
                <a:buNone/>
              </a:pPr>
              <a:r>
                <a:rPr b="1" lang="en" sz="1200">
                  <a:latin typeface="Roboto"/>
                  <a:ea typeface="Roboto"/>
                  <a:cs typeface="Roboto"/>
                  <a:sym typeface="Roboto"/>
                </a:rPr>
                <a:t>33,004</a:t>
              </a:r>
              <a:endParaRPr b="1" sz="1200">
                <a:latin typeface="Roboto"/>
                <a:ea typeface="Roboto"/>
                <a:cs typeface="Roboto"/>
                <a:sym typeface="Roboto"/>
              </a:endParaRPr>
            </a:p>
          </p:txBody>
        </p:sp>
      </p:grpSp>
      <p:sp>
        <p:nvSpPr>
          <p:cNvPr id="163" name="Google Shape;163;p30"/>
          <p:cNvSpPr txBox="1"/>
          <p:nvPr>
            <p:ph type="title"/>
          </p:nvPr>
        </p:nvSpPr>
        <p:spPr>
          <a:xfrm>
            <a:off x="311700" y="19015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Records Analyzed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txBox="1"/>
          <p:nvPr>
            <p:ph type="title"/>
          </p:nvPr>
        </p:nvSpPr>
        <p:spPr>
          <a:xfrm>
            <a:off x="311700" y="94200"/>
            <a:ext cx="8520600" cy="55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Visualization</a:t>
            </a:r>
            <a:endParaRPr/>
          </a:p>
        </p:txBody>
      </p:sp>
      <p:pic>
        <p:nvPicPr>
          <p:cNvPr id="169" name="Google Shape;169;p31"/>
          <p:cNvPicPr preferRelativeResize="0"/>
          <p:nvPr/>
        </p:nvPicPr>
        <p:blipFill>
          <a:blip r:embed="rId3">
            <a:alphaModFix/>
          </a:blip>
          <a:stretch>
            <a:fillRect/>
          </a:stretch>
        </p:blipFill>
        <p:spPr>
          <a:xfrm>
            <a:off x="373076" y="2789025"/>
            <a:ext cx="4002126" cy="2232775"/>
          </a:xfrm>
          <a:prstGeom prst="rect">
            <a:avLst/>
          </a:prstGeom>
          <a:noFill/>
          <a:ln>
            <a:noFill/>
          </a:ln>
        </p:spPr>
      </p:pic>
      <p:sp>
        <p:nvSpPr>
          <p:cNvPr id="170" name="Google Shape;170;p31"/>
          <p:cNvSpPr txBox="1"/>
          <p:nvPr/>
        </p:nvSpPr>
        <p:spPr>
          <a:xfrm>
            <a:off x="4731000" y="94200"/>
            <a:ext cx="4101300" cy="48384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Top: Violations given in NYC (Manhattan) based on days of the week</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Orange are tickets given during 9am-5pm, blue is all other hours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Fairly consistent on weekdays with a dip on weekends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Significantly more violations occur during peak hours, especially during a typical work week</a:t>
            </a:r>
            <a:endParaRPr>
              <a:latin typeface="Open Sans"/>
              <a:ea typeface="Open Sans"/>
              <a:cs typeface="Open Sans"/>
              <a:sym typeface="Open Sans"/>
            </a:endParaRPr>
          </a:p>
          <a:p>
            <a:pPr indent="-317500" lvl="0" marL="457200" rtl="0" algn="l">
              <a:spcBef>
                <a:spcPts val="1000"/>
              </a:spcBef>
              <a:spcAft>
                <a:spcPts val="0"/>
              </a:spcAft>
              <a:buSzPts val="1400"/>
              <a:buFont typeface="Open Sans"/>
              <a:buChar char="❖"/>
            </a:pPr>
            <a:r>
              <a:rPr lang="en">
                <a:latin typeface="Open Sans"/>
                <a:ea typeface="Open Sans"/>
                <a:cs typeface="Open Sans"/>
                <a:sym typeface="Open Sans"/>
              </a:rPr>
              <a:t>Bottom: Tickets given per month in just </a:t>
            </a:r>
            <a:r>
              <a:rPr lang="en">
                <a:latin typeface="Open Sans"/>
                <a:ea typeface="Open Sans"/>
                <a:cs typeface="Open Sans"/>
                <a:sym typeface="Open Sans"/>
              </a:rPr>
              <a:t>Manhattan</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Blue is beginning of the month, green is in the middle of the month, orange is in the end of the month</a:t>
            </a:r>
            <a:r>
              <a:rPr lang="en">
                <a:latin typeface="Open Sans"/>
                <a:ea typeface="Open Sans"/>
                <a:cs typeface="Open Sans"/>
                <a:sym typeface="Open Sans"/>
              </a:rPr>
              <a:t>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Fairly similar throughout the year, but a dip in July and </a:t>
            </a:r>
            <a:r>
              <a:rPr lang="en">
                <a:latin typeface="Open Sans"/>
                <a:ea typeface="Open Sans"/>
                <a:cs typeface="Open Sans"/>
                <a:sym typeface="Open Sans"/>
              </a:rPr>
              <a:t>peak</a:t>
            </a:r>
            <a:r>
              <a:rPr lang="en">
                <a:latin typeface="Open Sans"/>
                <a:ea typeface="Open Sans"/>
                <a:cs typeface="Open Sans"/>
                <a:sym typeface="Open Sans"/>
              </a:rPr>
              <a:t> in October</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Does not seem to correlate with the idea of a ticket “quota” as graph </a:t>
            </a:r>
            <a:r>
              <a:rPr lang="en">
                <a:latin typeface="Open Sans"/>
                <a:ea typeface="Open Sans"/>
                <a:cs typeface="Open Sans"/>
                <a:sym typeface="Open Sans"/>
              </a:rPr>
              <a:t>shows similar ticket distributions based on the time of the month, for all months.</a:t>
            </a:r>
            <a:endParaRPr>
              <a:latin typeface="Open Sans"/>
              <a:ea typeface="Open Sans"/>
              <a:cs typeface="Open Sans"/>
              <a:sym typeface="Open Sans"/>
            </a:endParaRPr>
          </a:p>
        </p:txBody>
      </p:sp>
      <p:pic>
        <p:nvPicPr>
          <p:cNvPr id="171" name="Google Shape;171;p31"/>
          <p:cNvPicPr preferRelativeResize="0"/>
          <p:nvPr/>
        </p:nvPicPr>
        <p:blipFill>
          <a:blip r:embed="rId4">
            <a:alphaModFix/>
          </a:blip>
          <a:stretch>
            <a:fillRect/>
          </a:stretch>
        </p:blipFill>
        <p:spPr>
          <a:xfrm>
            <a:off x="150975" y="656100"/>
            <a:ext cx="4446339" cy="2059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94200"/>
            <a:ext cx="8520600" cy="555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Visualization</a:t>
            </a:r>
            <a:endParaRPr/>
          </a:p>
        </p:txBody>
      </p:sp>
      <p:sp>
        <p:nvSpPr>
          <p:cNvPr id="177" name="Google Shape;177;p32"/>
          <p:cNvSpPr txBox="1"/>
          <p:nvPr/>
        </p:nvSpPr>
        <p:spPr>
          <a:xfrm>
            <a:off x="160825" y="3026125"/>
            <a:ext cx="42672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Frequent violations in </a:t>
            </a:r>
            <a:r>
              <a:rPr lang="en">
                <a:latin typeface="Open Sans"/>
                <a:ea typeface="Open Sans"/>
                <a:cs typeface="Open Sans"/>
                <a:sym typeface="Open Sans"/>
              </a:rPr>
              <a:t>Manhattan</a:t>
            </a:r>
            <a:r>
              <a:rPr lang="en">
                <a:latin typeface="Open Sans"/>
                <a:ea typeface="Open Sans"/>
                <a:cs typeface="Open Sans"/>
                <a:sym typeface="Open Sans"/>
              </a:rPr>
              <a:t>, based on the plate type</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Few outliers for both Passenger and </a:t>
            </a:r>
            <a:r>
              <a:rPr lang="en">
                <a:latin typeface="Open Sans"/>
                <a:ea typeface="Open Sans"/>
                <a:cs typeface="Open Sans"/>
                <a:sym typeface="Open Sans"/>
              </a:rPr>
              <a:t>Commercial</a:t>
            </a:r>
            <a:r>
              <a:rPr lang="en">
                <a:latin typeface="Open Sans"/>
                <a:ea typeface="Open Sans"/>
                <a:cs typeface="Open Sans"/>
                <a:sym typeface="Open Sans"/>
              </a:rPr>
              <a:t> vehicles</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Top 10 Manhattan Violations</a:t>
            </a: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Violation #14: No Standing, the most notable outlier</a:t>
            </a:r>
            <a:endParaRPr>
              <a:latin typeface="Open Sans"/>
              <a:ea typeface="Open Sans"/>
              <a:cs typeface="Open Sans"/>
              <a:sym typeface="Open Sans"/>
            </a:endParaRPr>
          </a:p>
        </p:txBody>
      </p:sp>
      <p:pic>
        <p:nvPicPr>
          <p:cNvPr id="178" name="Google Shape;178;p32"/>
          <p:cNvPicPr preferRelativeResize="0"/>
          <p:nvPr/>
        </p:nvPicPr>
        <p:blipFill>
          <a:blip r:embed="rId3">
            <a:alphaModFix/>
          </a:blip>
          <a:stretch>
            <a:fillRect/>
          </a:stretch>
        </p:blipFill>
        <p:spPr>
          <a:xfrm>
            <a:off x="160825" y="649799"/>
            <a:ext cx="4267200" cy="2376325"/>
          </a:xfrm>
          <a:prstGeom prst="rect">
            <a:avLst/>
          </a:prstGeom>
          <a:noFill/>
          <a:ln>
            <a:noFill/>
          </a:ln>
        </p:spPr>
      </p:pic>
      <p:pic>
        <p:nvPicPr>
          <p:cNvPr id="179" name="Google Shape;179;p32"/>
          <p:cNvPicPr preferRelativeResize="0"/>
          <p:nvPr/>
        </p:nvPicPr>
        <p:blipFill>
          <a:blip r:embed="rId4">
            <a:alphaModFix/>
          </a:blip>
          <a:stretch>
            <a:fillRect/>
          </a:stretch>
        </p:blipFill>
        <p:spPr>
          <a:xfrm>
            <a:off x="4798925" y="94200"/>
            <a:ext cx="4125506" cy="2147750"/>
          </a:xfrm>
          <a:prstGeom prst="rect">
            <a:avLst/>
          </a:prstGeom>
          <a:noFill/>
          <a:ln>
            <a:noFill/>
          </a:ln>
        </p:spPr>
      </p:pic>
      <p:pic>
        <p:nvPicPr>
          <p:cNvPr id="180" name="Google Shape;180;p32"/>
          <p:cNvPicPr preferRelativeResize="0"/>
          <p:nvPr/>
        </p:nvPicPr>
        <p:blipFill rotWithShape="1">
          <a:blip r:embed="rId5">
            <a:alphaModFix/>
          </a:blip>
          <a:srcRect b="0" l="0" r="6261" t="0"/>
          <a:stretch/>
        </p:blipFill>
        <p:spPr>
          <a:xfrm>
            <a:off x="5267575" y="2241950"/>
            <a:ext cx="3656851" cy="2657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64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 Insights</a:t>
            </a:r>
            <a:endParaRPr/>
          </a:p>
        </p:txBody>
      </p:sp>
      <p:pic>
        <p:nvPicPr>
          <p:cNvPr id="186" name="Google Shape;186;p33"/>
          <p:cNvPicPr preferRelativeResize="0"/>
          <p:nvPr/>
        </p:nvPicPr>
        <p:blipFill>
          <a:blip r:embed="rId3">
            <a:alphaModFix/>
          </a:blip>
          <a:stretch>
            <a:fillRect/>
          </a:stretch>
        </p:blipFill>
        <p:spPr>
          <a:xfrm>
            <a:off x="211225" y="2064529"/>
            <a:ext cx="4109548" cy="2823321"/>
          </a:xfrm>
          <a:prstGeom prst="rect">
            <a:avLst/>
          </a:prstGeom>
          <a:noFill/>
          <a:ln>
            <a:noFill/>
          </a:ln>
        </p:spPr>
      </p:pic>
      <p:sp>
        <p:nvSpPr>
          <p:cNvPr id="187" name="Google Shape;187;p33"/>
          <p:cNvSpPr txBox="1"/>
          <p:nvPr/>
        </p:nvSpPr>
        <p:spPr>
          <a:xfrm>
            <a:off x="29400" y="632650"/>
            <a:ext cx="3978300" cy="139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The OTHER category in the Vehicle Body Type consists of Delivery vans/trucks</a:t>
            </a:r>
            <a:endParaRPr>
              <a:latin typeface="Open Sans"/>
              <a:ea typeface="Open Sans"/>
              <a:cs typeface="Open Sans"/>
              <a:sym typeface="Open Sans"/>
            </a:endParaRPr>
          </a:p>
          <a:p>
            <a:pPr indent="-317500" lvl="0" marL="457200" rtl="0" algn="l">
              <a:spcBef>
                <a:spcPts val="1000"/>
              </a:spcBef>
              <a:spcAft>
                <a:spcPts val="1000"/>
              </a:spcAft>
              <a:buSzPts val="1400"/>
              <a:buFont typeface="Open Sans"/>
              <a:buChar char="❖"/>
            </a:pPr>
            <a:r>
              <a:rPr lang="en">
                <a:latin typeface="Open Sans"/>
                <a:ea typeface="Open Sans"/>
                <a:cs typeface="Open Sans"/>
                <a:sym typeface="Open Sans"/>
              </a:rPr>
              <a:t>Approximately 20% of the violations were committed by Delivery vans/trucks in Manhattan itself</a:t>
            </a:r>
            <a:endParaRPr>
              <a:latin typeface="Open Sans"/>
              <a:ea typeface="Open Sans"/>
              <a:cs typeface="Open Sans"/>
              <a:sym typeface="Open Sans"/>
            </a:endParaRPr>
          </a:p>
        </p:txBody>
      </p:sp>
      <p:sp>
        <p:nvSpPr>
          <p:cNvPr id="188" name="Google Shape;188;p33"/>
          <p:cNvSpPr txBox="1"/>
          <p:nvPr/>
        </p:nvSpPr>
        <p:spPr>
          <a:xfrm>
            <a:off x="703975" y="4724600"/>
            <a:ext cx="1653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 Sample size = 300,000</a:t>
            </a:r>
            <a:endParaRPr sz="800">
              <a:latin typeface="Open Sans"/>
              <a:ea typeface="Open Sans"/>
              <a:cs typeface="Open Sans"/>
              <a:sym typeface="Open Sans"/>
            </a:endParaRPr>
          </a:p>
        </p:txBody>
      </p:sp>
      <p:sp>
        <p:nvSpPr>
          <p:cNvPr id="189" name="Google Shape;189;p33"/>
          <p:cNvSpPr txBox="1"/>
          <p:nvPr/>
        </p:nvSpPr>
        <p:spPr>
          <a:xfrm>
            <a:off x="4935775" y="632650"/>
            <a:ext cx="3844500" cy="8772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White cars receive more parking violations than any other car color in Manhattan</a:t>
            </a:r>
            <a:endParaRPr sz="1500">
              <a:latin typeface="Open Sans"/>
              <a:ea typeface="Open Sans"/>
              <a:cs typeface="Open Sans"/>
              <a:sym typeface="Open Sans"/>
            </a:endParaRPr>
          </a:p>
        </p:txBody>
      </p:sp>
      <p:pic>
        <p:nvPicPr>
          <p:cNvPr id="190" name="Google Shape;190;p33"/>
          <p:cNvPicPr preferRelativeResize="0"/>
          <p:nvPr/>
        </p:nvPicPr>
        <p:blipFill>
          <a:blip r:embed="rId4">
            <a:alphaModFix/>
          </a:blip>
          <a:stretch>
            <a:fillRect/>
          </a:stretch>
        </p:blipFill>
        <p:spPr>
          <a:xfrm>
            <a:off x="4885355" y="2087338"/>
            <a:ext cx="4023148" cy="2777700"/>
          </a:xfrm>
          <a:prstGeom prst="rect">
            <a:avLst/>
          </a:prstGeom>
          <a:noFill/>
          <a:ln>
            <a:noFill/>
          </a:ln>
        </p:spPr>
      </p:pic>
      <p:cxnSp>
        <p:nvCxnSpPr>
          <p:cNvPr id="191" name="Google Shape;191;p33"/>
          <p:cNvCxnSpPr/>
          <p:nvPr/>
        </p:nvCxnSpPr>
        <p:spPr>
          <a:xfrm>
            <a:off x="4572000" y="-12175"/>
            <a:ext cx="49200" cy="5069400"/>
          </a:xfrm>
          <a:prstGeom prst="straightConnector1">
            <a:avLst/>
          </a:prstGeom>
          <a:noFill/>
          <a:ln cap="flat" cmpd="sng" w="9525">
            <a:solidFill>
              <a:schemeClr val="dk2"/>
            </a:solidFill>
            <a:prstDash val="solid"/>
            <a:round/>
            <a:headEnd len="med" w="med" type="none"/>
            <a:tailEnd len="med" w="med" type="none"/>
          </a:ln>
        </p:spPr>
      </p:cxnSp>
      <p:sp>
        <p:nvSpPr>
          <p:cNvPr id="192" name="Google Shape;192;p33"/>
          <p:cNvSpPr txBox="1"/>
          <p:nvPr/>
        </p:nvSpPr>
        <p:spPr>
          <a:xfrm>
            <a:off x="5477450" y="4724600"/>
            <a:ext cx="1653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Open Sans"/>
                <a:ea typeface="Open Sans"/>
                <a:cs typeface="Open Sans"/>
                <a:sym typeface="Open Sans"/>
              </a:rPr>
              <a:t>* Sample size = 300,000</a:t>
            </a:r>
            <a:endParaRPr sz="800">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